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3.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drawing3.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10.xml" ContentType="application/vnd.ms-office.drawingml.diagramDrawing+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7.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quickStyle7.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373" r:id="rId3"/>
    <p:sldId id="375" r:id="rId4"/>
    <p:sldId id="388" r:id="rId5"/>
    <p:sldId id="389" r:id="rId6"/>
    <p:sldId id="374" r:id="rId7"/>
    <p:sldId id="257" r:id="rId8"/>
    <p:sldId id="259" r:id="rId9"/>
    <p:sldId id="262" r:id="rId10"/>
    <p:sldId id="365" r:id="rId11"/>
    <p:sldId id="380" r:id="rId12"/>
    <p:sldId id="379" r:id="rId13"/>
    <p:sldId id="376" r:id="rId14"/>
    <p:sldId id="384" r:id="rId15"/>
    <p:sldId id="377" r:id="rId16"/>
    <p:sldId id="331" r:id="rId17"/>
    <p:sldId id="346" r:id="rId18"/>
    <p:sldId id="361" r:id="rId19"/>
    <p:sldId id="327" r:id="rId20"/>
    <p:sldId id="330" r:id="rId21"/>
    <p:sldId id="359" r:id="rId22"/>
    <p:sldId id="278" r:id="rId23"/>
    <p:sldId id="343" r:id="rId24"/>
    <p:sldId id="383" r:id="rId25"/>
    <p:sldId id="349" r:id="rId26"/>
    <p:sldId id="356" r:id="rId27"/>
    <p:sldId id="345" r:id="rId28"/>
    <p:sldId id="385" r:id="rId29"/>
    <p:sldId id="360" r:id="rId30"/>
    <p:sldId id="348" r:id="rId31"/>
    <p:sldId id="378" r:id="rId32"/>
    <p:sldId id="363" r:id="rId33"/>
    <p:sldId id="366" r:id="rId34"/>
    <p:sldId id="381" r:id="rId35"/>
    <p:sldId id="364" r:id="rId36"/>
    <p:sldId id="390" r:id="rId37"/>
    <p:sldId id="382" r:id="rId38"/>
    <p:sldId id="367" r:id="rId39"/>
    <p:sldId id="332" r:id="rId40"/>
    <p:sldId id="368" r:id="rId41"/>
    <p:sldId id="386" r:id="rId42"/>
    <p:sldId id="387" r:id="rId43"/>
    <p:sldId id="369" r:id="rId44"/>
    <p:sldId id="370" r:id="rId45"/>
    <p:sldId id="372" r:id="rId46"/>
    <p:sldId id="350" r:id="rId47"/>
    <p:sldId id="339" r:id="rId48"/>
    <p:sldId id="391" r:id="rId49"/>
    <p:sldId id="392" r:id="rId50"/>
    <p:sldId id="393" r:id="rId51"/>
    <p:sldId id="39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4" autoAdjust="0"/>
    <p:restoredTop sz="92014" autoAdjust="0"/>
  </p:normalViewPr>
  <p:slideViewPr>
    <p:cSldViewPr snapToGrid="0">
      <p:cViewPr varScale="1">
        <p:scale>
          <a:sx n="70" d="100"/>
          <a:sy n="70" d="100"/>
        </p:scale>
        <p:origin x="384"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9" d="100"/>
          <a:sy n="39" d="100"/>
        </p:scale>
        <p:origin x="1988"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71.svg"/><Relationship Id="rId5" Type="http://schemas.openxmlformats.org/officeDocument/2006/relationships/image" Target="../media/image46.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0.png"/><Relationship Id="rId6" Type="http://schemas.openxmlformats.org/officeDocument/2006/relationships/image" Target="../media/image19.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4.png"/><Relationship Id="rId1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1.svg"/><Relationship Id="rId1" Type="http://schemas.openxmlformats.org/officeDocument/2006/relationships/image" Target="../media/image18.png"/><Relationship Id="rId6" Type="http://schemas.openxmlformats.org/officeDocument/2006/relationships/image" Target="../media/image35.svg"/><Relationship Id="rId5" Type="http://schemas.openxmlformats.org/officeDocument/2006/relationships/image" Target="../media/image20.png"/><Relationship Id="rId4" Type="http://schemas.openxmlformats.org/officeDocument/2006/relationships/image" Target="../media/image33.svg"/></Relationships>
</file>

<file path=ppt/diagrams/_rels/data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36.png"/><Relationship Id="rId6" Type="http://schemas.openxmlformats.org/officeDocument/2006/relationships/image" Target="../media/image59.sv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ABC09-EA46-46AA-9A12-09DB7EEDFDC8}"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67364843-4B5E-4322-B73A-625D62316351}">
      <dgm:prSet/>
      <dgm:spPr/>
      <dgm:t>
        <a:bodyPr/>
        <a:lstStyle/>
        <a:p>
          <a:r>
            <a:rPr lang="en-US"/>
            <a:t>Worked with Serving Safely Research Committee to identify models addressing initial contact with police/emergency services</a:t>
          </a:r>
        </a:p>
      </dgm:t>
    </dgm:pt>
    <dgm:pt modelId="{DC249DAD-55D1-4876-B12F-0E43BCFE2684}" type="parTrans" cxnId="{815C51DF-09AC-4C99-A8AA-1771E4186C57}">
      <dgm:prSet/>
      <dgm:spPr/>
      <dgm:t>
        <a:bodyPr/>
        <a:lstStyle/>
        <a:p>
          <a:endParaRPr lang="en-US"/>
        </a:p>
      </dgm:t>
    </dgm:pt>
    <dgm:pt modelId="{DCB1B22C-6BC1-47B1-90D7-0CD16D82DDCC}" type="sibTrans" cxnId="{815C51DF-09AC-4C99-A8AA-1771E4186C57}">
      <dgm:prSet/>
      <dgm:spPr/>
      <dgm:t>
        <a:bodyPr/>
        <a:lstStyle/>
        <a:p>
          <a:endParaRPr lang="en-US"/>
        </a:p>
      </dgm:t>
    </dgm:pt>
    <dgm:pt modelId="{0AD48483-0ADE-4796-9804-13C56F9FC2CC}">
      <dgm:prSet/>
      <dgm:spPr/>
      <dgm:t>
        <a:bodyPr/>
        <a:lstStyle/>
        <a:p>
          <a:r>
            <a:rPr lang="en-US" dirty="0"/>
            <a:t>Examined published research: descriptive, qualitative, and quantitative</a:t>
          </a:r>
        </a:p>
      </dgm:t>
    </dgm:pt>
    <dgm:pt modelId="{88B93E0D-AD12-48EB-8FA0-1021C2DBBAA1}" type="parTrans" cxnId="{70145226-F355-4A33-BB20-59AB93509618}">
      <dgm:prSet/>
      <dgm:spPr/>
      <dgm:t>
        <a:bodyPr/>
        <a:lstStyle/>
        <a:p>
          <a:endParaRPr lang="en-US"/>
        </a:p>
      </dgm:t>
    </dgm:pt>
    <dgm:pt modelId="{D1F65791-1D9F-4563-A7D4-A2CC83D90791}" type="sibTrans" cxnId="{70145226-F355-4A33-BB20-59AB93509618}">
      <dgm:prSet/>
      <dgm:spPr/>
      <dgm:t>
        <a:bodyPr/>
        <a:lstStyle/>
        <a:p>
          <a:endParaRPr lang="en-US"/>
        </a:p>
      </dgm:t>
    </dgm:pt>
    <dgm:pt modelId="{71691266-96CF-420A-BC0F-E1C9A612994F}" type="pres">
      <dgm:prSet presAssocID="{9E7ABC09-EA46-46AA-9A12-09DB7EEDFDC8}" presName="root" presStyleCnt="0">
        <dgm:presLayoutVars>
          <dgm:dir/>
          <dgm:resizeHandles val="exact"/>
        </dgm:presLayoutVars>
      </dgm:prSet>
      <dgm:spPr/>
      <dgm:t>
        <a:bodyPr/>
        <a:lstStyle/>
        <a:p>
          <a:endParaRPr lang="en-US"/>
        </a:p>
      </dgm:t>
    </dgm:pt>
    <dgm:pt modelId="{7D53F4B1-B2DF-48D1-881F-E635A368F3D8}" type="pres">
      <dgm:prSet presAssocID="{67364843-4B5E-4322-B73A-625D62316351}" presName="compNode" presStyleCnt="0"/>
      <dgm:spPr/>
    </dgm:pt>
    <dgm:pt modelId="{47270C33-B37D-49F5-A17C-96BAB9FA5BE2}" type="pres">
      <dgm:prSet presAssocID="{67364843-4B5E-4322-B73A-625D623163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agnifying glass"/>
        </a:ext>
      </dgm:extLst>
    </dgm:pt>
    <dgm:pt modelId="{9AC717AD-DB0C-487D-A106-D6D5514D2AD9}" type="pres">
      <dgm:prSet presAssocID="{67364843-4B5E-4322-B73A-625D62316351}" presName="spaceRect" presStyleCnt="0"/>
      <dgm:spPr/>
    </dgm:pt>
    <dgm:pt modelId="{8738FFBF-F8A2-4393-AE4D-B4A241B28F97}" type="pres">
      <dgm:prSet presAssocID="{67364843-4B5E-4322-B73A-625D62316351}" presName="textRect" presStyleLbl="revTx" presStyleIdx="0" presStyleCnt="2">
        <dgm:presLayoutVars>
          <dgm:chMax val="1"/>
          <dgm:chPref val="1"/>
        </dgm:presLayoutVars>
      </dgm:prSet>
      <dgm:spPr/>
      <dgm:t>
        <a:bodyPr/>
        <a:lstStyle/>
        <a:p>
          <a:endParaRPr lang="en-US"/>
        </a:p>
      </dgm:t>
    </dgm:pt>
    <dgm:pt modelId="{4D758421-1ECC-4963-8DB2-00FA7267B10D}" type="pres">
      <dgm:prSet presAssocID="{DCB1B22C-6BC1-47B1-90D7-0CD16D82DDCC}" presName="sibTrans" presStyleCnt="0"/>
      <dgm:spPr/>
    </dgm:pt>
    <dgm:pt modelId="{4A25F5AF-E1B3-414C-AC0E-E9CD89F4E9F0}" type="pres">
      <dgm:prSet presAssocID="{0AD48483-0ADE-4796-9804-13C56F9FC2CC}" presName="compNode" presStyleCnt="0"/>
      <dgm:spPr/>
    </dgm:pt>
    <dgm:pt modelId="{0EE5DE6D-8F4E-4656-97D8-BD17B52E1049}" type="pres">
      <dgm:prSet presAssocID="{0AD48483-0ADE-4796-9804-13C56F9FC2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C8973DB1-00A9-406A-987A-BB827B78B5D7}" type="pres">
      <dgm:prSet presAssocID="{0AD48483-0ADE-4796-9804-13C56F9FC2CC}" presName="spaceRect" presStyleCnt="0"/>
      <dgm:spPr/>
    </dgm:pt>
    <dgm:pt modelId="{E03071FA-AEB2-4B13-A296-482281B270FA}" type="pres">
      <dgm:prSet presAssocID="{0AD48483-0ADE-4796-9804-13C56F9FC2CC}" presName="textRect" presStyleLbl="revTx" presStyleIdx="1" presStyleCnt="2">
        <dgm:presLayoutVars>
          <dgm:chMax val="1"/>
          <dgm:chPref val="1"/>
        </dgm:presLayoutVars>
      </dgm:prSet>
      <dgm:spPr/>
      <dgm:t>
        <a:bodyPr/>
        <a:lstStyle/>
        <a:p>
          <a:endParaRPr lang="en-US"/>
        </a:p>
      </dgm:t>
    </dgm:pt>
  </dgm:ptLst>
  <dgm:cxnLst>
    <dgm:cxn modelId="{815C51DF-09AC-4C99-A8AA-1771E4186C57}" srcId="{9E7ABC09-EA46-46AA-9A12-09DB7EEDFDC8}" destId="{67364843-4B5E-4322-B73A-625D62316351}" srcOrd="0" destOrd="0" parTransId="{DC249DAD-55D1-4876-B12F-0E43BCFE2684}" sibTransId="{DCB1B22C-6BC1-47B1-90D7-0CD16D82DDCC}"/>
    <dgm:cxn modelId="{5619F4B7-00F0-470E-803E-E94A474052CE}" type="presOf" srcId="{0AD48483-0ADE-4796-9804-13C56F9FC2CC}" destId="{E03071FA-AEB2-4B13-A296-482281B270FA}" srcOrd="0" destOrd="0" presId="urn:microsoft.com/office/officeart/2018/2/layout/IconLabelList"/>
    <dgm:cxn modelId="{A51CFE06-8FDA-491F-9EFF-28128C3F95A9}" type="presOf" srcId="{67364843-4B5E-4322-B73A-625D62316351}" destId="{8738FFBF-F8A2-4393-AE4D-B4A241B28F97}" srcOrd="0" destOrd="0" presId="urn:microsoft.com/office/officeart/2018/2/layout/IconLabelList"/>
    <dgm:cxn modelId="{70145226-F355-4A33-BB20-59AB93509618}" srcId="{9E7ABC09-EA46-46AA-9A12-09DB7EEDFDC8}" destId="{0AD48483-0ADE-4796-9804-13C56F9FC2CC}" srcOrd="1" destOrd="0" parTransId="{88B93E0D-AD12-48EB-8FA0-1021C2DBBAA1}" sibTransId="{D1F65791-1D9F-4563-A7D4-A2CC83D90791}"/>
    <dgm:cxn modelId="{BB21A882-782E-49EC-8E8E-7D79E20E5A77}" type="presOf" srcId="{9E7ABC09-EA46-46AA-9A12-09DB7EEDFDC8}" destId="{71691266-96CF-420A-BC0F-E1C9A612994F}" srcOrd="0" destOrd="0" presId="urn:microsoft.com/office/officeart/2018/2/layout/IconLabelList"/>
    <dgm:cxn modelId="{1B318458-4452-4BA5-87A2-5C7CB5848BA9}" type="presParOf" srcId="{71691266-96CF-420A-BC0F-E1C9A612994F}" destId="{7D53F4B1-B2DF-48D1-881F-E635A368F3D8}" srcOrd="0" destOrd="0" presId="urn:microsoft.com/office/officeart/2018/2/layout/IconLabelList"/>
    <dgm:cxn modelId="{7FEB35E2-C05A-4326-92E9-1C314B77A9F3}" type="presParOf" srcId="{7D53F4B1-B2DF-48D1-881F-E635A368F3D8}" destId="{47270C33-B37D-49F5-A17C-96BAB9FA5BE2}" srcOrd="0" destOrd="0" presId="urn:microsoft.com/office/officeart/2018/2/layout/IconLabelList"/>
    <dgm:cxn modelId="{6CF327CB-B582-40CA-94A6-CB7B9439EC79}" type="presParOf" srcId="{7D53F4B1-B2DF-48D1-881F-E635A368F3D8}" destId="{9AC717AD-DB0C-487D-A106-D6D5514D2AD9}" srcOrd="1" destOrd="0" presId="urn:microsoft.com/office/officeart/2018/2/layout/IconLabelList"/>
    <dgm:cxn modelId="{F11789E4-74AD-4510-B6FD-7BC9A6BF6EE7}" type="presParOf" srcId="{7D53F4B1-B2DF-48D1-881F-E635A368F3D8}" destId="{8738FFBF-F8A2-4393-AE4D-B4A241B28F97}" srcOrd="2" destOrd="0" presId="urn:microsoft.com/office/officeart/2018/2/layout/IconLabelList"/>
    <dgm:cxn modelId="{48C71981-B1A5-4F12-8B39-2441A259719B}" type="presParOf" srcId="{71691266-96CF-420A-BC0F-E1C9A612994F}" destId="{4D758421-1ECC-4963-8DB2-00FA7267B10D}" srcOrd="1" destOrd="0" presId="urn:microsoft.com/office/officeart/2018/2/layout/IconLabelList"/>
    <dgm:cxn modelId="{98DDC9B6-1922-449B-AA10-FC6A590A0189}" type="presParOf" srcId="{71691266-96CF-420A-BC0F-E1C9A612994F}" destId="{4A25F5AF-E1B3-414C-AC0E-E9CD89F4E9F0}" srcOrd="2" destOrd="0" presId="urn:microsoft.com/office/officeart/2018/2/layout/IconLabelList"/>
    <dgm:cxn modelId="{3A1DDCD4-2B07-4849-8040-C329EAAB0C50}" type="presParOf" srcId="{4A25F5AF-E1B3-414C-AC0E-E9CD89F4E9F0}" destId="{0EE5DE6D-8F4E-4656-97D8-BD17B52E1049}" srcOrd="0" destOrd="0" presId="urn:microsoft.com/office/officeart/2018/2/layout/IconLabelList"/>
    <dgm:cxn modelId="{4CD42DF6-EA70-4C98-B064-4D4616CC5941}" type="presParOf" srcId="{4A25F5AF-E1B3-414C-AC0E-E9CD89F4E9F0}" destId="{C8973DB1-00A9-406A-987A-BB827B78B5D7}" srcOrd="1" destOrd="0" presId="urn:microsoft.com/office/officeart/2018/2/layout/IconLabelList"/>
    <dgm:cxn modelId="{60FEEE33-44BA-4ACE-B0D2-7E5997839240}" type="presParOf" srcId="{4A25F5AF-E1B3-414C-AC0E-E9CD89F4E9F0}" destId="{E03071FA-AEB2-4B13-A296-482281B270F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7422D2-FDA0-4046-9E06-EAB58C0D72BB}"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5280CE9D-E41F-4CA3-8134-D53610C2B406}">
      <dgm:prSet/>
      <dgm:spPr/>
      <dgm:t>
        <a:bodyPr/>
        <a:lstStyle/>
        <a:p>
          <a:r>
            <a:rPr lang="en-US" dirty="0"/>
            <a:t>Descriptive research on training models</a:t>
          </a:r>
        </a:p>
      </dgm:t>
    </dgm:pt>
    <dgm:pt modelId="{5EE2DABF-9DAC-4EF9-B783-D1AFFB7CB523}" type="parTrans" cxnId="{6DE73714-81B0-4F40-99B3-857E2195C702}">
      <dgm:prSet/>
      <dgm:spPr/>
      <dgm:t>
        <a:bodyPr/>
        <a:lstStyle/>
        <a:p>
          <a:endParaRPr lang="en-US"/>
        </a:p>
      </dgm:t>
    </dgm:pt>
    <dgm:pt modelId="{5F182213-4491-4C3B-88B8-8687F722807F}" type="sibTrans" cxnId="{6DE73714-81B0-4F40-99B3-857E2195C702}">
      <dgm:prSet/>
      <dgm:spPr/>
      <dgm:t>
        <a:bodyPr/>
        <a:lstStyle/>
        <a:p>
          <a:endParaRPr lang="en-US"/>
        </a:p>
      </dgm:t>
    </dgm:pt>
    <dgm:pt modelId="{83947F86-2EBE-457A-B75E-6ACB8B1AB3ED}">
      <dgm:prSet/>
      <dgm:spPr/>
      <dgm:t>
        <a:bodyPr/>
        <a:lstStyle/>
        <a:p>
          <a:r>
            <a:rPr lang="en-US" dirty="0"/>
            <a:t>Impact of the training models on skill acquisition, and durability of training-related improvements</a:t>
          </a:r>
        </a:p>
      </dgm:t>
    </dgm:pt>
    <dgm:pt modelId="{02A3306E-78F4-4173-9C34-D8763E6DF66A}" type="parTrans" cxnId="{2092E25D-E010-4375-91F2-D9AA8B83D6F1}">
      <dgm:prSet/>
      <dgm:spPr/>
      <dgm:t>
        <a:bodyPr/>
        <a:lstStyle/>
        <a:p>
          <a:endParaRPr lang="en-US"/>
        </a:p>
      </dgm:t>
    </dgm:pt>
    <dgm:pt modelId="{072FF753-C48F-478E-AB54-DA1664D6AEDF}" type="sibTrans" cxnId="{2092E25D-E010-4375-91F2-D9AA8B83D6F1}">
      <dgm:prSet/>
      <dgm:spPr/>
      <dgm:t>
        <a:bodyPr/>
        <a:lstStyle/>
        <a:p>
          <a:endParaRPr lang="en-US"/>
        </a:p>
      </dgm:t>
    </dgm:pt>
    <dgm:pt modelId="{6368717B-3828-4711-98EE-CA2DD229162B}">
      <dgm:prSet/>
      <dgm:spPr/>
      <dgm:t>
        <a:bodyPr/>
        <a:lstStyle/>
        <a:p>
          <a:r>
            <a:rPr lang="en-US" dirty="0"/>
            <a:t>Impact of training models on performance in the field and MH and  CJ outcomes 	</a:t>
          </a:r>
        </a:p>
      </dgm:t>
    </dgm:pt>
    <dgm:pt modelId="{A6A2BA1D-ADD0-4A8F-962B-BAAFCBC6752F}" type="parTrans" cxnId="{D30E6C03-5A69-4FF1-B04A-5D3AB448770C}">
      <dgm:prSet/>
      <dgm:spPr/>
      <dgm:t>
        <a:bodyPr/>
        <a:lstStyle/>
        <a:p>
          <a:endParaRPr lang="en-US"/>
        </a:p>
      </dgm:t>
    </dgm:pt>
    <dgm:pt modelId="{98767D4F-9195-4EA9-9CC1-A4D6F86D0A80}" type="sibTrans" cxnId="{D30E6C03-5A69-4FF1-B04A-5D3AB448770C}">
      <dgm:prSet/>
      <dgm:spPr/>
      <dgm:t>
        <a:bodyPr/>
        <a:lstStyle/>
        <a:p>
          <a:endParaRPr lang="en-US"/>
        </a:p>
      </dgm:t>
    </dgm:pt>
    <dgm:pt modelId="{1479F47B-EC1F-4855-8730-1DEEA2A9A909}">
      <dgm:prSet/>
      <dgm:spPr/>
      <dgm:t>
        <a:bodyPr/>
        <a:lstStyle/>
        <a:p>
          <a:r>
            <a:rPr lang="en-US" dirty="0"/>
            <a:t>Research that examines the critical components, optimal delivery formats, training length, frequency of refresher training, etc.</a:t>
          </a:r>
        </a:p>
      </dgm:t>
    </dgm:pt>
    <dgm:pt modelId="{909AA71F-31EC-446D-84B7-0F0918EABB39}" type="parTrans" cxnId="{A37D875B-5892-4D84-A1F5-1AEE37161014}">
      <dgm:prSet/>
      <dgm:spPr/>
      <dgm:t>
        <a:bodyPr/>
        <a:lstStyle/>
        <a:p>
          <a:endParaRPr lang="en-US"/>
        </a:p>
      </dgm:t>
    </dgm:pt>
    <dgm:pt modelId="{8855679C-39F6-4382-B64F-F2D76B2BFC24}" type="sibTrans" cxnId="{A37D875B-5892-4D84-A1F5-1AEE37161014}">
      <dgm:prSet/>
      <dgm:spPr/>
      <dgm:t>
        <a:bodyPr/>
        <a:lstStyle/>
        <a:p>
          <a:endParaRPr lang="en-US"/>
        </a:p>
      </dgm:t>
    </dgm:pt>
    <dgm:pt modelId="{7665EDF5-65D3-42F9-A20F-30BC1BAA1728}" type="pres">
      <dgm:prSet presAssocID="{CA7422D2-FDA0-4046-9E06-EAB58C0D72BB}" presName="root" presStyleCnt="0">
        <dgm:presLayoutVars>
          <dgm:dir/>
          <dgm:resizeHandles val="exact"/>
        </dgm:presLayoutVars>
      </dgm:prSet>
      <dgm:spPr/>
      <dgm:t>
        <a:bodyPr/>
        <a:lstStyle/>
        <a:p>
          <a:endParaRPr lang="en-US"/>
        </a:p>
      </dgm:t>
    </dgm:pt>
    <dgm:pt modelId="{682AA706-A996-4E34-A592-8171565CC58D}" type="pres">
      <dgm:prSet presAssocID="{CA7422D2-FDA0-4046-9E06-EAB58C0D72BB}" presName="container" presStyleCnt="0">
        <dgm:presLayoutVars>
          <dgm:dir/>
          <dgm:resizeHandles val="exact"/>
        </dgm:presLayoutVars>
      </dgm:prSet>
      <dgm:spPr/>
    </dgm:pt>
    <dgm:pt modelId="{F829F327-A64D-45D6-AD05-FB2264878E54}" type="pres">
      <dgm:prSet presAssocID="{5280CE9D-E41F-4CA3-8134-D53610C2B406}" presName="compNode" presStyleCnt="0"/>
      <dgm:spPr/>
    </dgm:pt>
    <dgm:pt modelId="{09CEDCA3-8DB0-40CB-93FC-B2298E079BEA}" type="pres">
      <dgm:prSet presAssocID="{5280CE9D-E41F-4CA3-8134-D53610C2B406}" presName="iconBgRect" presStyleLbl="bgShp" presStyleIdx="0" presStyleCnt="4"/>
      <dgm:spPr/>
    </dgm:pt>
    <dgm:pt modelId="{16CDA4E4-ADAD-4527-9620-12D0A9E56D46}" type="pres">
      <dgm:prSet presAssocID="{5280CE9D-E41F-4CA3-8134-D53610C2B4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053F817E-ECBE-4DA5-806A-1B3C70D20809}" type="pres">
      <dgm:prSet presAssocID="{5280CE9D-E41F-4CA3-8134-D53610C2B406}" presName="spaceRect" presStyleCnt="0"/>
      <dgm:spPr/>
    </dgm:pt>
    <dgm:pt modelId="{86CE9F19-BCE6-4E54-AAF9-A3C181653A5A}" type="pres">
      <dgm:prSet presAssocID="{5280CE9D-E41F-4CA3-8134-D53610C2B406}" presName="textRect" presStyleLbl="revTx" presStyleIdx="0" presStyleCnt="4">
        <dgm:presLayoutVars>
          <dgm:chMax val="1"/>
          <dgm:chPref val="1"/>
        </dgm:presLayoutVars>
      </dgm:prSet>
      <dgm:spPr/>
      <dgm:t>
        <a:bodyPr/>
        <a:lstStyle/>
        <a:p>
          <a:endParaRPr lang="en-US"/>
        </a:p>
      </dgm:t>
    </dgm:pt>
    <dgm:pt modelId="{F6CC2668-8C11-49E6-BAB6-895A31644302}" type="pres">
      <dgm:prSet presAssocID="{5F182213-4491-4C3B-88B8-8687F722807F}" presName="sibTrans" presStyleLbl="sibTrans2D1" presStyleIdx="0" presStyleCnt="0"/>
      <dgm:spPr/>
      <dgm:t>
        <a:bodyPr/>
        <a:lstStyle/>
        <a:p>
          <a:endParaRPr lang="en-US"/>
        </a:p>
      </dgm:t>
    </dgm:pt>
    <dgm:pt modelId="{4111AA9D-A72D-47ED-A5FB-D0A424C3870D}" type="pres">
      <dgm:prSet presAssocID="{83947F86-2EBE-457A-B75E-6ACB8B1AB3ED}" presName="compNode" presStyleCnt="0"/>
      <dgm:spPr/>
    </dgm:pt>
    <dgm:pt modelId="{2130B358-0AF3-45C5-86FB-764552D9C64B}" type="pres">
      <dgm:prSet presAssocID="{83947F86-2EBE-457A-B75E-6ACB8B1AB3ED}" presName="iconBgRect" presStyleLbl="bgShp" presStyleIdx="1" presStyleCnt="4"/>
      <dgm:spPr/>
    </dgm:pt>
    <dgm:pt modelId="{AC3199BE-0360-4195-9FF6-A2C766F3902A}" type="pres">
      <dgm:prSet presAssocID="{83947F86-2EBE-457A-B75E-6ACB8B1AB3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2AC98F56-5018-412D-ADDC-543484674BB0}" type="pres">
      <dgm:prSet presAssocID="{83947F86-2EBE-457A-B75E-6ACB8B1AB3ED}" presName="spaceRect" presStyleCnt="0"/>
      <dgm:spPr/>
    </dgm:pt>
    <dgm:pt modelId="{89CC9615-459B-42C6-8679-0C9FD52DDD0C}" type="pres">
      <dgm:prSet presAssocID="{83947F86-2EBE-457A-B75E-6ACB8B1AB3ED}" presName="textRect" presStyleLbl="revTx" presStyleIdx="1" presStyleCnt="4">
        <dgm:presLayoutVars>
          <dgm:chMax val="1"/>
          <dgm:chPref val="1"/>
        </dgm:presLayoutVars>
      </dgm:prSet>
      <dgm:spPr/>
      <dgm:t>
        <a:bodyPr/>
        <a:lstStyle/>
        <a:p>
          <a:endParaRPr lang="en-US"/>
        </a:p>
      </dgm:t>
    </dgm:pt>
    <dgm:pt modelId="{7F6E30A8-CC9F-471A-9514-4F554934D666}" type="pres">
      <dgm:prSet presAssocID="{072FF753-C48F-478E-AB54-DA1664D6AEDF}" presName="sibTrans" presStyleLbl="sibTrans2D1" presStyleIdx="0" presStyleCnt="0"/>
      <dgm:spPr/>
      <dgm:t>
        <a:bodyPr/>
        <a:lstStyle/>
        <a:p>
          <a:endParaRPr lang="en-US"/>
        </a:p>
      </dgm:t>
    </dgm:pt>
    <dgm:pt modelId="{93759493-D19C-4547-AB7B-C47B787A251C}" type="pres">
      <dgm:prSet presAssocID="{6368717B-3828-4711-98EE-CA2DD229162B}" presName="compNode" presStyleCnt="0"/>
      <dgm:spPr/>
    </dgm:pt>
    <dgm:pt modelId="{BE319B52-D4F2-4B86-A0BC-FEF7E4AD4CFB}" type="pres">
      <dgm:prSet presAssocID="{6368717B-3828-4711-98EE-CA2DD229162B}" presName="iconBgRect" presStyleLbl="bgShp" presStyleIdx="2" presStyleCnt="4"/>
      <dgm:spPr/>
    </dgm:pt>
    <dgm:pt modelId="{5496F047-5FE8-4B44-B6D5-37E89F72CAD5}" type="pres">
      <dgm:prSet presAssocID="{6368717B-3828-4711-98EE-CA2DD22916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auge"/>
        </a:ext>
      </dgm:extLst>
    </dgm:pt>
    <dgm:pt modelId="{3B031EAA-972E-473C-A91F-97CE972C0D34}" type="pres">
      <dgm:prSet presAssocID="{6368717B-3828-4711-98EE-CA2DD229162B}" presName="spaceRect" presStyleCnt="0"/>
      <dgm:spPr/>
    </dgm:pt>
    <dgm:pt modelId="{CF987ACA-3794-4C1F-B8A1-AFEB365FD8F6}" type="pres">
      <dgm:prSet presAssocID="{6368717B-3828-4711-98EE-CA2DD229162B}" presName="textRect" presStyleLbl="revTx" presStyleIdx="2" presStyleCnt="4">
        <dgm:presLayoutVars>
          <dgm:chMax val="1"/>
          <dgm:chPref val="1"/>
        </dgm:presLayoutVars>
      </dgm:prSet>
      <dgm:spPr/>
      <dgm:t>
        <a:bodyPr/>
        <a:lstStyle/>
        <a:p>
          <a:endParaRPr lang="en-US"/>
        </a:p>
      </dgm:t>
    </dgm:pt>
    <dgm:pt modelId="{8113735B-5768-47A5-9CC5-1FA72C556918}" type="pres">
      <dgm:prSet presAssocID="{98767D4F-9195-4EA9-9CC1-A4D6F86D0A80}" presName="sibTrans" presStyleLbl="sibTrans2D1" presStyleIdx="0" presStyleCnt="0"/>
      <dgm:spPr/>
      <dgm:t>
        <a:bodyPr/>
        <a:lstStyle/>
        <a:p>
          <a:endParaRPr lang="en-US"/>
        </a:p>
      </dgm:t>
    </dgm:pt>
    <dgm:pt modelId="{7DC350AE-FD93-4407-A9C1-A02708675E5F}" type="pres">
      <dgm:prSet presAssocID="{1479F47B-EC1F-4855-8730-1DEEA2A9A909}" presName="compNode" presStyleCnt="0"/>
      <dgm:spPr/>
    </dgm:pt>
    <dgm:pt modelId="{EB5A42CE-E8D6-45E1-8C7F-1F0867D29FB0}" type="pres">
      <dgm:prSet presAssocID="{1479F47B-EC1F-4855-8730-1DEEA2A9A909}" presName="iconBgRect" presStyleLbl="bgShp" presStyleIdx="3" presStyleCnt="4"/>
      <dgm:spPr/>
    </dgm:pt>
    <dgm:pt modelId="{282C93D2-578D-49D4-B7E5-7BB5356F1A73}" type="pres">
      <dgm:prSet presAssocID="{1479F47B-EC1F-4855-8730-1DEEA2A9A9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eacher"/>
        </a:ext>
      </dgm:extLst>
    </dgm:pt>
    <dgm:pt modelId="{B1AC622D-6DF5-45BB-888C-29609EBC76F7}" type="pres">
      <dgm:prSet presAssocID="{1479F47B-EC1F-4855-8730-1DEEA2A9A909}" presName="spaceRect" presStyleCnt="0"/>
      <dgm:spPr/>
    </dgm:pt>
    <dgm:pt modelId="{6D3D7B69-8BFC-4A44-9F59-C150989F8FA7}" type="pres">
      <dgm:prSet presAssocID="{1479F47B-EC1F-4855-8730-1DEEA2A9A909}" presName="textRect" presStyleLbl="revTx" presStyleIdx="3" presStyleCnt="4">
        <dgm:presLayoutVars>
          <dgm:chMax val="1"/>
          <dgm:chPref val="1"/>
        </dgm:presLayoutVars>
      </dgm:prSet>
      <dgm:spPr/>
      <dgm:t>
        <a:bodyPr/>
        <a:lstStyle/>
        <a:p>
          <a:endParaRPr lang="en-US"/>
        </a:p>
      </dgm:t>
    </dgm:pt>
  </dgm:ptLst>
  <dgm:cxnLst>
    <dgm:cxn modelId="{43283836-7ED3-4599-93B3-3F3825098BDF}" type="presOf" srcId="{5F182213-4491-4C3B-88B8-8687F722807F}" destId="{F6CC2668-8C11-49E6-BAB6-895A31644302}" srcOrd="0" destOrd="0" presId="urn:microsoft.com/office/officeart/2018/2/layout/IconCircleList"/>
    <dgm:cxn modelId="{4A256CFD-F287-43DE-B3A2-1177FBD5FADF}" type="presOf" srcId="{98767D4F-9195-4EA9-9CC1-A4D6F86D0A80}" destId="{8113735B-5768-47A5-9CC5-1FA72C556918}" srcOrd="0" destOrd="0" presId="urn:microsoft.com/office/officeart/2018/2/layout/IconCircleList"/>
    <dgm:cxn modelId="{8D03A3C2-45D8-4BC7-84F0-838200227037}" type="presOf" srcId="{1479F47B-EC1F-4855-8730-1DEEA2A9A909}" destId="{6D3D7B69-8BFC-4A44-9F59-C150989F8FA7}" srcOrd="0" destOrd="0" presId="urn:microsoft.com/office/officeart/2018/2/layout/IconCircleList"/>
    <dgm:cxn modelId="{2092E25D-E010-4375-91F2-D9AA8B83D6F1}" srcId="{CA7422D2-FDA0-4046-9E06-EAB58C0D72BB}" destId="{83947F86-2EBE-457A-B75E-6ACB8B1AB3ED}" srcOrd="1" destOrd="0" parTransId="{02A3306E-78F4-4173-9C34-D8763E6DF66A}" sibTransId="{072FF753-C48F-478E-AB54-DA1664D6AEDF}"/>
    <dgm:cxn modelId="{8F395DA8-1FE0-4BEF-BCD6-E2EDA841960D}" type="presOf" srcId="{5280CE9D-E41F-4CA3-8134-D53610C2B406}" destId="{86CE9F19-BCE6-4E54-AAF9-A3C181653A5A}" srcOrd="0" destOrd="0" presId="urn:microsoft.com/office/officeart/2018/2/layout/IconCircleList"/>
    <dgm:cxn modelId="{3D3E80C0-4A0E-4BFE-8A1D-A87A29CCF974}" type="presOf" srcId="{072FF753-C48F-478E-AB54-DA1664D6AEDF}" destId="{7F6E30A8-CC9F-471A-9514-4F554934D666}" srcOrd="0" destOrd="0" presId="urn:microsoft.com/office/officeart/2018/2/layout/IconCircleList"/>
    <dgm:cxn modelId="{4588A91C-094C-409A-BEBA-73FA392101F4}" type="presOf" srcId="{CA7422D2-FDA0-4046-9E06-EAB58C0D72BB}" destId="{7665EDF5-65D3-42F9-A20F-30BC1BAA1728}" srcOrd="0" destOrd="0" presId="urn:microsoft.com/office/officeart/2018/2/layout/IconCircleList"/>
    <dgm:cxn modelId="{DE532343-210E-490C-873D-CC7262978F05}" type="presOf" srcId="{6368717B-3828-4711-98EE-CA2DD229162B}" destId="{CF987ACA-3794-4C1F-B8A1-AFEB365FD8F6}" srcOrd="0" destOrd="0" presId="urn:microsoft.com/office/officeart/2018/2/layout/IconCircleList"/>
    <dgm:cxn modelId="{A37D875B-5892-4D84-A1F5-1AEE37161014}" srcId="{CA7422D2-FDA0-4046-9E06-EAB58C0D72BB}" destId="{1479F47B-EC1F-4855-8730-1DEEA2A9A909}" srcOrd="3" destOrd="0" parTransId="{909AA71F-31EC-446D-84B7-0F0918EABB39}" sibTransId="{8855679C-39F6-4382-B64F-F2D76B2BFC24}"/>
    <dgm:cxn modelId="{6DE73714-81B0-4F40-99B3-857E2195C702}" srcId="{CA7422D2-FDA0-4046-9E06-EAB58C0D72BB}" destId="{5280CE9D-E41F-4CA3-8134-D53610C2B406}" srcOrd="0" destOrd="0" parTransId="{5EE2DABF-9DAC-4EF9-B783-D1AFFB7CB523}" sibTransId="{5F182213-4491-4C3B-88B8-8687F722807F}"/>
    <dgm:cxn modelId="{D30E6C03-5A69-4FF1-B04A-5D3AB448770C}" srcId="{CA7422D2-FDA0-4046-9E06-EAB58C0D72BB}" destId="{6368717B-3828-4711-98EE-CA2DD229162B}" srcOrd="2" destOrd="0" parTransId="{A6A2BA1D-ADD0-4A8F-962B-BAAFCBC6752F}" sibTransId="{98767D4F-9195-4EA9-9CC1-A4D6F86D0A80}"/>
    <dgm:cxn modelId="{E441F752-264B-4304-AE50-3D4FC38D736A}" type="presOf" srcId="{83947F86-2EBE-457A-B75E-6ACB8B1AB3ED}" destId="{89CC9615-459B-42C6-8679-0C9FD52DDD0C}" srcOrd="0" destOrd="0" presId="urn:microsoft.com/office/officeart/2018/2/layout/IconCircleList"/>
    <dgm:cxn modelId="{67AEFA9F-13DD-414E-9C7E-B5F141292C9E}" type="presParOf" srcId="{7665EDF5-65D3-42F9-A20F-30BC1BAA1728}" destId="{682AA706-A996-4E34-A592-8171565CC58D}" srcOrd="0" destOrd="0" presId="urn:microsoft.com/office/officeart/2018/2/layout/IconCircleList"/>
    <dgm:cxn modelId="{81A94E55-ED14-4860-8BEB-2B17AD8774E2}" type="presParOf" srcId="{682AA706-A996-4E34-A592-8171565CC58D}" destId="{F829F327-A64D-45D6-AD05-FB2264878E54}" srcOrd="0" destOrd="0" presId="urn:microsoft.com/office/officeart/2018/2/layout/IconCircleList"/>
    <dgm:cxn modelId="{AE0E8685-174D-4D00-9633-9F65A676BAD3}" type="presParOf" srcId="{F829F327-A64D-45D6-AD05-FB2264878E54}" destId="{09CEDCA3-8DB0-40CB-93FC-B2298E079BEA}" srcOrd="0" destOrd="0" presId="urn:microsoft.com/office/officeart/2018/2/layout/IconCircleList"/>
    <dgm:cxn modelId="{1CCFC416-0BC2-4E9B-8DE8-E341B977184B}" type="presParOf" srcId="{F829F327-A64D-45D6-AD05-FB2264878E54}" destId="{16CDA4E4-ADAD-4527-9620-12D0A9E56D46}" srcOrd="1" destOrd="0" presId="urn:microsoft.com/office/officeart/2018/2/layout/IconCircleList"/>
    <dgm:cxn modelId="{FC51F50F-0322-4837-8185-23193576BA3D}" type="presParOf" srcId="{F829F327-A64D-45D6-AD05-FB2264878E54}" destId="{053F817E-ECBE-4DA5-806A-1B3C70D20809}" srcOrd="2" destOrd="0" presId="urn:microsoft.com/office/officeart/2018/2/layout/IconCircleList"/>
    <dgm:cxn modelId="{00CD34B0-A1BD-480E-9AAD-59081FF3CFC3}" type="presParOf" srcId="{F829F327-A64D-45D6-AD05-FB2264878E54}" destId="{86CE9F19-BCE6-4E54-AAF9-A3C181653A5A}" srcOrd="3" destOrd="0" presId="urn:microsoft.com/office/officeart/2018/2/layout/IconCircleList"/>
    <dgm:cxn modelId="{4B7DE76E-F240-4515-BD3F-80FDA6B04841}" type="presParOf" srcId="{682AA706-A996-4E34-A592-8171565CC58D}" destId="{F6CC2668-8C11-49E6-BAB6-895A31644302}" srcOrd="1" destOrd="0" presId="urn:microsoft.com/office/officeart/2018/2/layout/IconCircleList"/>
    <dgm:cxn modelId="{36DF79D2-F57F-44EE-B704-1926B0C3A9F9}" type="presParOf" srcId="{682AA706-A996-4E34-A592-8171565CC58D}" destId="{4111AA9D-A72D-47ED-A5FB-D0A424C3870D}" srcOrd="2" destOrd="0" presId="urn:microsoft.com/office/officeart/2018/2/layout/IconCircleList"/>
    <dgm:cxn modelId="{293BA30F-06D7-49D1-A569-15B9B83ED2C6}" type="presParOf" srcId="{4111AA9D-A72D-47ED-A5FB-D0A424C3870D}" destId="{2130B358-0AF3-45C5-86FB-764552D9C64B}" srcOrd="0" destOrd="0" presId="urn:microsoft.com/office/officeart/2018/2/layout/IconCircleList"/>
    <dgm:cxn modelId="{88DF81E5-259E-4BB1-BCCD-46B86A2D5610}" type="presParOf" srcId="{4111AA9D-A72D-47ED-A5FB-D0A424C3870D}" destId="{AC3199BE-0360-4195-9FF6-A2C766F3902A}" srcOrd="1" destOrd="0" presId="urn:microsoft.com/office/officeart/2018/2/layout/IconCircleList"/>
    <dgm:cxn modelId="{8F2B0DF4-F2A9-4B7B-9AB5-75AB7007834E}" type="presParOf" srcId="{4111AA9D-A72D-47ED-A5FB-D0A424C3870D}" destId="{2AC98F56-5018-412D-ADDC-543484674BB0}" srcOrd="2" destOrd="0" presId="urn:microsoft.com/office/officeart/2018/2/layout/IconCircleList"/>
    <dgm:cxn modelId="{1E0AB77D-204A-48C9-9A78-9641F8336860}" type="presParOf" srcId="{4111AA9D-A72D-47ED-A5FB-D0A424C3870D}" destId="{89CC9615-459B-42C6-8679-0C9FD52DDD0C}" srcOrd="3" destOrd="0" presId="urn:microsoft.com/office/officeart/2018/2/layout/IconCircleList"/>
    <dgm:cxn modelId="{5AC82DE7-1257-44E1-98E6-DB7EB26CBA4F}" type="presParOf" srcId="{682AA706-A996-4E34-A592-8171565CC58D}" destId="{7F6E30A8-CC9F-471A-9514-4F554934D666}" srcOrd="3" destOrd="0" presId="urn:microsoft.com/office/officeart/2018/2/layout/IconCircleList"/>
    <dgm:cxn modelId="{279CB42D-B2C8-429F-8CA4-1C046F2CC711}" type="presParOf" srcId="{682AA706-A996-4E34-A592-8171565CC58D}" destId="{93759493-D19C-4547-AB7B-C47B787A251C}" srcOrd="4" destOrd="0" presId="urn:microsoft.com/office/officeart/2018/2/layout/IconCircleList"/>
    <dgm:cxn modelId="{1DD63379-8D07-47FF-AC38-EA10F7933257}" type="presParOf" srcId="{93759493-D19C-4547-AB7B-C47B787A251C}" destId="{BE319B52-D4F2-4B86-A0BC-FEF7E4AD4CFB}" srcOrd="0" destOrd="0" presId="urn:microsoft.com/office/officeart/2018/2/layout/IconCircleList"/>
    <dgm:cxn modelId="{1D8F3515-C3CE-447F-B4BA-B07F8F9976AC}" type="presParOf" srcId="{93759493-D19C-4547-AB7B-C47B787A251C}" destId="{5496F047-5FE8-4B44-B6D5-37E89F72CAD5}" srcOrd="1" destOrd="0" presId="urn:microsoft.com/office/officeart/2018/2/layout/IconCircleList"/>
    <dgm:cxn modelId="{93EED9D4-93B9-4BF0-BBB1-5D7F7465AB18}" type="presParOf" srcId="{93759493-D19C-4547-AB7B-C47B787A251C}" destId="{3B031EAA-972E-473C-A91F-97CE972C0D34}" srcOrd="2" destOrd="0" presId="urn:microsoft.com/office/officeart/2018/2/layout/IconCircleList"/>
    <dgm:cxn modelId="{32E490EC-381B-455C-892D-C8BE14506594}" type="presParOf" srcId="{93759493-D19C-4547-AB7B-C47B787A251C}" destId="{CF987ACA-3794-4C1F-B8A1-AFEB365FD8F6}" srcOrd="3" destOrd="0" presId="urn:microsoft.com/office/officeart/2018/2/layout/IconCircleList"/>
    <dgm:cxn modelId="{A664748C-2140-43E6-AC82-AF0D425BCD3B}" type="presParOf" srcId="{682AA706-A996-4E34-A592-8171565CC58D}" destId="{8113735B-5768-47A5-9CC5-1FA72C556918}" srcOrd="5" destOrd="0" presId="urn:microsoft.com/office/officeart/2018/2/layout/IconCircleList"/>
    <dgm:cxn modelId="{9A8DE79B-1F0A-4E27-B7EA-746BC1E1ED22}" type="presParOf" srcId="{682AA706-A996-4E34-A592-8171565CC58D}" destId="{7DC350AE-FD93-4407-A9C1-A02708675E5F}" srcOrd="6" destOrd="0" presId="urn:microsoft.com/office/officeart/2018/2/layout/IconCircleList"/>
    <dgm:cxn modelId="{4BB6C199-E84B-4B00-8156-DFFAA37AABF0}" type="presParOf" srcId="{7DC350AE-FD93-4407-A9C1-A02708675E5F}" destId="{EB5A42CE-E8D6-45E1-8C7F-1F0867D29FB0}" srcOrd="0" destOrd="0" presId="urn:microsoft.com/office/officeart/2018/2/layout/IconCircleList"/>
    <dgm:cxn modelId="{F96C5619-CDC6-40EF-88D9-FF0AAD95AABB}" type="presParOf" srcId="{7DC350AE-FD93-4407-A9C1-A02708675E5F}" destId="{282C93D2-578D-49D4-B7E5-7BB5356F1A73}" srcOrd="1" destOrd="0" presId="urn:microsoft.com/office/officeart/2018/2/layout/IconCircleList"/>
    <dgm:cxn modelId="{F28EAB27-4829-4244-BBC5-B9644C243721}" type="presParOf" srcId="{7DC350AE-FD93-4407-A9C1-A02708675E5F}" destId="{B1AC622D-6DF5-45BB-888C-29609EBC76F7}" srcOrd="2" destOrd="0" presId="urn:microsoft.com/office/officeart/2018/2/layout/IconCircleList"/>
    <dgm:cxn modelId="{5955DA70-E976-4514-99AA-BD8A5B4DA373}" type="presParOf" srcId="{7DC350AE-FD93-4407-A9C1-A02708675E5F}" destId="{6D3D7B69-8BFC-4A44-9F59-C150989F8FA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E27C2A-A583-446E-8CBE-C4C594FA2DE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29159FD-64E2-4C7E-8A62-A3C591158F41}">
      <dgm:prSet/>
      <dgm:spPr/>
      <dgm:t>
        <a:bodyPr/>
        <a:lstStyle/>
        <a:p>
          <a:r>
            <a:rPr lang="en-US" dirty="0"/>
            <a:t>Partnerships across LE/BH, and now expanding to EMS, and  including stakeholders</a:t>
          </a:r>
        </a:p>
      </dgm:t>
    </dgm:pt>
    <dgm:pt modelId="{149D51C2-36D1-4773-A8C5-149082B441A2}" type="parTrans" cxnId="{1F4D1D01-8EA7-4F35-80C6-AA04BBFAC711}">
      <dgm:prSet/>
      <dgm:spPr/>
      <dgm:t>
        <a:bodyPr/>
        <a:lstStyle/>
        <a:p>
          <a:endParaRPr lang="en-US"/>
        </a:p>
      </dgm:t>
    </dgm:pt>
    <dgm:pt modelId="{3E460C19-D4D7-4CC2-9D8D-96B2882CB3B5}" type="sibTrans" cxnId="{1F4D1D01-8EA7-4F35-80C6-AA04BBFAC711}">
      <dgm:prSet/>
      <dgm:spPr/>
      <dgm:t>
        <a:bodyPr/>
        <a:lstStyle/>
        <a:p>
          <a:endParaRPr lang="en-US"/>
        </a:p>
      </dgm:t>
    </dgm:pt>
    <dgm:pt modelId="{C40778D4-0AF7-4A6B-9329-BB58A769F985}">
      <dgm:prSet/>
      <dgm:spPr/>
      <dgm:t>
        <a:bodyPr/>
        <a:lstStyle/>
        <a:p>
          <a:r>
            <a:rPr lang="en-US"/>
            <a:t>Some form of specialist role</a:t>
          </a:r>
        </a:p>
      </dgm:t>
    </dgm:pt>
    <dgm:pt modelId="{B5378572-19C5-4E78-B9D1-1A54205B9A22}" type="parTrans" cxnId="{E20B53E1-85D9-4376-816A-077A7125CA3C}">
      <dgm:prSet/>
      <dgm:spPr/>
      <dgm:t>
        <a:bodyPr/>
        <a:lstStyle/>
        <a:p>
          <a:endParaRPr lang="en-US"/>
        </a:p>
      </dgm:t>
    </dgm:pt>
    <dgm:pt modelId="{3AC0989B-0D81-45F1-B601-F3B7FC996F4B}" type="sibTrans" cxnId="{E20B53E1-85D9-4376-816A-077A7125CA3C}">
      <dgm:prSet/>
      <dgm:spPr/>
      <dgm:t>
        <a:bodyPr/>
        <a:lstStyle/>
        <a:p>
          <a:endParaRPr lang="en-US"/>
        </a:p>
      </dgm:t>
    </dgm:pt>
    <dgm:pt modelId="{06F2A91C-5A01-49F3-A71F-F3A7D8522AA1}">
      <dgm:prSet/>
      <dgm:spPr/>
      <dgm:t>
        <a:bodyPr/>
        <a:lstStyle/>
        <a:p>
          <a:r>
            <a:rPr lang="en-US" dirty="0"/>
            <a:t>Good training for LE, but also MH, EMS, 911  </a:t>
          </a:r>
        </a:p>
      </dgm:t>
    </dgm:pt>
    <dgm:pt modelId="{B91D4043-CDD6-49DB-874D-FE4576582A49}" type="parTrans" cxnId="{B9F71B57-1199-4FA3-B52C-D1288DD0C8C3}">
      <dgm:prSet/>
      <dgm:spPr/>
      <dgm:t>
        <a:bodyPr/>
        <a:lstStyle/>
        <a:p>
          <a:endParaRPr lang="en-US"/>
        </a:p>
      </dgm:t>
    </dgm:pt>
    <dgm:pt modelId="{725CC398-E8ED-43D2-B17C-4FDF990C659F}" type="sibTrans" cxnId="{B9F71B57-1199-4FA3-B52C-D1288DD0C8C3}">
      <dgm:prSet/>
      <dgm:spPr/>
      <dgm:t>
        <a:bodyPr/>
        <a:lstStyle/>
        <a:p>
          <a:endParaRPr lang="en-US"/>
        </a:p>
      </dgm:t>
    </dgm:pt>
    <dgm:pt modelId="{D902F9D9-BE49-4EA6-B6E6-8C301193E67C}">
      <dgm:prSet/>
      <dgm:spPr/>
      <dgm:t>
        <a:bodyPr/>
        <a:lstStyle/>
        <a:p>
          <a:r>
            <a:rPr lang="en-US" dirty="0"/>
            <a:t>Targeted approaches for high-risk individuals and high utilizers that support solid linkage</a:t>
          </a:r>
        </a:p>
      </dgm:t>
    </dgm:pt>
    <dgm:pt modelId="{BC058872-6264-41C7-819A-57A11BA955D8}" type="parTrans" cxnId="{D610C212-0083-49F2-92E5-93B422C1D20D}">
      <dgm:prSet/>
      <dgm:spPr/>
      <dgm:t>
        <a:bodyPr/>
        <a:lstStyle/>
        <a:p>
          <a:endParaRPr lang="en-US"/>
        </a:p>
      </dgm:t>
    </dgm:pt>
    <dgm:pt modelId="{2559F44F-A7E3-48E0-B207-E523FC4A862B}" type="sibTrans" cxnId="{D610C212-0083-49F2-92E5-93B422C1D20D}">
      <dgm:prSet/>
      <dgm:spPr/>
      <dgm:t>
        <a:bodyPr/>
        <a:lstStyle/>
        <a:p>
          <a:endParaRPr lang="en-US"/>
        </a:p>
      </dgm:t>
    </dgm:pt>
    <dgm:pt modelId="{EB9DF01D-9956-46B1-9CF2-3518F63773F3}">
      <dgm:prSet/>
      <dgm:spPr/>
      <dgm:t>
        <a:bodyPr/>
        <a:lstStyle/>
        <a:p>
          <a:r>
            <a:rPr lang="en-US" dirty="0"/>
            <a:t>Strengthening mental health service system capacity to provide crisis response and ongoing access to community care</a:t>
          </a:r>
        </a:p>
      </dgm:t>
    </dgm:pt>
    <dgm:pt modelId="{CF7949CB-5027-4455-A86E-8861D559E5B7}" type="parTrans" cxnId="{286B04C1-1DC2-4936-AA21-0C6FBC8AF345}">
      <dgm:prSet/>
      <dgm:spPr/>
      <dgm:t>
        <a:bodyPr/>
        <a:lstStyle/>
        <a:p>
          <a:endParaRPr lang="en-US"/>
        </a:p>
      </dgm:t>
    </dgm:pt>
    <dgm:pt modelId="{9A46F3BD-422B-46C6-BE79-E18EF64C31D6}" type="sibTrans" cxnId="{286B04C1-1DC2-4936-AA21-0C6FBC8AF345}">
      <dgm:prSet/>
      <dgm:spPr/>
      <dgm:t>
        <a:bodyPr/>
        <a:lstStyle/>
        <a:p>
          <a:endParaRPr lang="en-US"/>
        </a:p>
      </dgm:t>
    </dgm:pt>
    <dgm:pt modelId="{AC7F0492-B065-4404-896D-9BF37B8FEA4A}">
      <dgm:prSet/>
      <dgm:spPr/>
      <dgm:t>
        <a:bodyPr/>
        <a:lstStyle/>
        <a:p>
          <a:r>
            <a:rPr lang="en-US" dirty="0"/>
            <a:t>Voluntary flagging</a:t>
          </a:r>
        </a:p>
      </dgm:t>
    </dgm:pt>
    <dgm:pt modelId="{31602626-E2B2-4CF2-8F2A-BE8C873A027B}" type="parTrans" cxnId="{E4501A4B-4F77-45A2-8B48-C1A86B642A9E}">
      <dgm:prSet/>
      <dgm:spPr/>
      <dgm:t>
        <a:bodyPr/>
        <a:lstStyle/>
        <a:p>
          <a:endParaRPr lang="en-US"/>
        </a:p>
      </dgm:t>
    </dgm:pt>
    <dgm:pt modelId="{7EE5D142-53A7-4EAE-992B-989987F56B89}" type="sibTrans" cxnId="{E4501A4B-4F77-45A2-8B48-C1A86B642A9E}">
      <dgm:prSet/>
      <dgm:spPr/>
      <dgm:t>
        <a:bodyPr/>
        <a:lstStyle/>
        <a:p>
          <a:endParaRPr lang="en-US"/>
        </a:p>
      </dgm:t>
    </dgm:pt>
    <dgm:pt modelId="{31F22B39-9B4E-407E-B9EF-B16551A23B4F}" type="pres">
      <dgm:prSet presAssocID="{65E27C2A-A583-446E-8CBE-C4C594FA2DE6}" presName="linear" presStyleCnt="0">
        <dgm:presLayoutVars>
          <dgm:animLvl val="lvl"/>
          <dgm:resizeHandles val="exact"/>
        </dgm:presLayoutVars>
      </dgm:prSet>
      <dgm:spPr/>
      <dgm:t>
        <a:bodyPr/>
        <a:lstStyle/>
        <a:p>
          <a:endParaRPr lang="en-US"/>
        </a:p>
      </dgm:t>
    </dgm:pt>
    <dgm:pt modelId="{E78A169A-48A4-42FE-93C9-917C4D47D20A}" type="pres">
      <dgm:prSet presAssocID="{929159FD-64E2-4C7E-8A62-A3C591158F41}" presName="parentText" presStyleLbl="node1" presStyleIdx="0" presStyleCnt="6">
        <dgm:presLayoutVars>
          <dgm:chMax val="0"/>
          <dgm:bulletEnabled val="1"/>
        </dgm:presLayoutVars>
      </dgm:prSet>
      <dgm:spPr/>
      <dgm:t>
        <a:bodyPr/>
        <a:lstStyle/>
        <a:p>
          <a:endParaRPr lang="en-US"/>
        </a:p>
      </dgm:t>
    </dgm:pt>
    <dgm:pt modelId="{C9A6EA8B-5272-4894-BC70-944DADAAD8E2}" type="pres">
      <dgm:prSet presAssocID="{3E460C19-D4D7-4CC2-9D8D-96B2882CB3B5}" presName="spacer" presStyleCnt="0"/>
      <dgm:spPr/>
    </dgm:pt>
    <dgm:pt modelId="{D685E04D-F7AF-4D19-8DE6-675AEDE81BFD}" type="pres">
      <dgm:prSet presAssocID="{C40778D4-0AF7-4A6B-9329-BB58A769F985}" presName="parentText" presStyleLbl="node1" presStyleIdx="1" presStyleCnt="6">
        <dgm:presLayoutVars>
          <dgm:chMax val="0"/>
          <dgm:bulletEnabled val="1"/>
        </dgm:presLayoutVars>
      </dgm:prSet>
      <dgm:spPr/>
      <dgm:t>
        <a:bodyPr/>
        <a:lstStyle/>
        <a:p>
          <a:endParaRPr lang="en-US"/>
        </a:p>
      </dgm:t>
    </dgm:pt>
    <dgm:pt modelId="{C373B078-B25B-46B5-A788-6D6B55E24A03}" type="pres">
      <dgm:prSet presAssocID="{3AC0989B-0D81-45F1-B601-F3B7FC996F4B}" presName="spacer" presStyleCnt="0"/>
      <dgm:spPr/>
    </dgm:pt>
    <dgm:pt modelId="{9B3D5193-1FEA-475B-9B86-AC63EC24C918}" type="pres">
      <dgm:prSet presAssocID="{06F2A91C-5A01-49F3-A71F-F3A7D8522AA1}" presName="parentText" presStyleLbl="node1" presStyleIdx="2" presStyleCnt="6">
        <dgm:presLayoutVars>
          <dgm:chMax val="0"/>
          <dgm:bulletEnabled val="1"/>
        </dgm:presLayoutVars>
      </dgm:prSet>
      <dgm:spPr/>
      <dgm:t>
        <a:bodyPr/>
        <a:lstStyle/>
        <a:p>
          <a:endParaRPr lang="en-US"/>
        </a:p>
      </dgm:t>
    </dgm:pt>
    <dgm:pt modelId="{813FCCB0-48A2-47B7-A25A-B8FBC01C75DA}" type="pres">
      <dgm:prSet presAssocID="{725CC398-E8ED-43D2-B17C-4FDF990C659F}" presName="spacer" presStyleCnt="0"/>
      <dgm:spPr/>
    </dgm:pt>
    <dgm:pt modelId="{A29621B4-014D-44A7-8877-4F807DA745FE}" type="pres">
      <dgm:prSet presAssocID="{D902F9D9-BE49-4EA6-B6E6-8C301193E67C}" presName="parentText" presStyleLbl="node1" presStyleIdx="3" presStyleCnt="6">
        <dgm:presLayoutVars>
          <dgm:chMax val="0"/>
          <dgm:bulletEnabled val="1"/>
        </dgm:presLayoutVars>
      </dgm:prSet>
      <dgm:spPr/>
      <dgm:t>
        <a:bodyPr/>
        <a:lstStyle/>
        <a:p>
          <a:endParaRPr lang="en-US"/>
        </a:p>
      </dgm:t>
    </dgm:pt>
    <dgm:pt modelId="{EF76F647-0D8E-449F-BED0-9458884FC85F}" type="pres">
      <dgm:prSet presAssocID="{2559F44F-A7E3-48E0-B207-E523FC4A862B}" presName="spacer" presStyleCnt="0"/>
      <dgm:spPr/>
    </dgm:pt>
    <dgm:pt modelId="{F0960B6E-37C9-41F9-B263-878AFC639211}" type="pres">
      <dgm:prSet presAssocID="{EB9DF01D-9956-46B1-9CF2-3518F63773F3}" presName="parentText" presStyleLbl="node1" presStyleIdx="4" presStyleCnt="6">
        <dgm:presLayoutVars>
          <dgm:chMax val="0"/>
          <dgm:bulletEnabled val="1"/>
        </dgm:presLayoutVars>
      </dgm:prSet>
      <dgm:spPr/>
      <dgm:t>
        <a:bodyPr/>
        <a:lstStyle/>
        <a:p>
          <a:endParaRPr lang="en-US"/>
        </a:p>
      </dgm:t>
    </dgm:pt>
    <dgm:pt modelId="{FBF117E9-2438-4FBE-9E45-AC968981B575}" type="pres">
      <dgm:prSet presAssocID="{9A46F3BD-422B-46C6-BE79-E18EF64C31D6}" presName="spacer" presStyleCnt="0"/>
      <dgm:spPr/>
    </dgm:pt>
    <dgm:pt modelId="{E44F9962-13ED-4779-A2E7-852A983B8928}" type="pres">
      <dgm:prSet presAssocID="{AC7F0492-B065-4404-896D-9BF37B8FEA4A}" presName="parentText" presStyleLbl="node1" presStyleIdx="5" presStyleCnt="6">
        <dgm:presLayoutVars>
          <dgm:chMax val="0"/>
          <dgm:bulletEnabled val="1"/>
        </dgm:presLayoutVars>
      </dgm:prSet>
      <dgm:spPr/>
      <dgm:t>
        <a:bodyPr/>
        <a:lstStyle/>
        <a:p>
          <a:endParaRPr lang="en-US"/>
        </a:p>
      </dgm:t>
    </dgm:pt>
  </dgm:ptLst>
  <dgm:cxnLst>
    <dgm:cxn modelId="{55AA5985-12D7-4E72-8074-6E79D2358503}" type="presOf" srcId="{EB9DF01D-9956-46B1-9CF2-3518F63773F3}" destId="{F0960B6E-37C9-41F9-B263-878AFC639211}" srcOrd="0" destOrd="0" presId="urn:microsoft.com/office/officeart/2005/8/layout/vList2"/>
    <dgm:cxn modelId="{9461B39C-F84B-440C-9AEA-C69F7413EF88}" type="presOf" srcId="{AC7F0492-B065-4404-896D-9BF37B8FEA4A}" destId="{E44F9962-13ED-4779-A2E7-852A983B8928}" srcOrd="0" destOrd="0" presId="urn:microsoft.com/office/officeart/2005/8/layout/vList2"/>
    <dgm:cxn modelId="{E4501A4B-4F77-45A2-8B48-C1A86B642A9E}" srcId="{65E27C2A-A583-446E-8CBE-C4C594FA2DE6}" destId="{AC7F0492-B065-4404-896D-9BF37B8FEA4A}" srcOrd="5" destOrd="0" parTransId="{31602626-E2B2-4CF2-8F2A-BE8C873A027B}" sibTransId="{7EE5D142-53A7-4EAE-992B-989987F56B89}"/>
    <dgm:cxn modelId="{286B04C1-1DC2-4936-AA21-0C6FBC8AF345}" srcId="{65E27C2A-A583-446E-8CBE-C4C594FA2DE6}" destId="{EB9DF01D-9956-46B1-9CF2-3518F63773F3}" srcOrd="4" destOrd="0" parTransId="{CF7949CB-5027-4455-A86E-8861D559E5B7}" sibTransId="{9A46F3BD-422B-46C6-BE79-E18EF64C31D6}"/>
    <dgm:cxn modelId="{B5EF5717-0A64-48A1-9181-3D3F72893298}" type="presOf" srcId="{65E27C2A-A583-446E-8CBE-C4C594FA2DE6}" destId="{31F22B39-9B4E-407E-B9EF-B16551A23B4F}" srcOrd="0" destOrd="0" presId="urn:microsoft.com/office/officeart/2005/8/layout/vList2"/>
    <dgm:cxn modelId="{0289CB32-9B0C-4C29-871E-2FD86401B304}" type="presOf" srcId="{06F2A91C-5A01-49F3-A71F-F3A7D8522AA1}" destId="{9B3D5193-1FEA-475B-9B86-AC63EC24C918}" srcOrd="0" destOrd="0" presId="urn:microsoft.com/office/officeart/2005/8/layout/vList2"/>
    <dgm:cxn modelId="{D610C212-0083-49F2-92E5-93B422C1D20D}" srcId="{65E27C2A-A583-446E-8CBE-C4C594FA2DE6}" destId="{D902F9D9-BE49-4EA6-B6E6-8C301193E67C}" srcOrd="3" destOrd="0" parTransId="{BC058872-6264-41C7-819A-57A11BA955D8}" sibTransId="{2559F44F-A7E3-48E0-B207-E523FC4A862B}"/>
    <dgm:cxn modelId="{1F4D1D01-8EA7-4F35-80C6-AA04BBFAC711}" srcId="{65E27C2A-A583-446E-8CBE-C4C594FA2DE6}" destId="{929159FD-64E2-4C7E-8A62-A3C591158F41}" srcOrd="0" destOrd="0" parTransId="{149D51C2-36D1-4773-A8C5-149082B441A2}" sibTransId="{3E460C19-D4D7-4CC2-9D8D-96B2882CB3B5}"/>
    <dgm:cxn modelId="{E20B53E1-85D9-4376-816A-077A7125CA3C}" srcId="{65E27C2A-A583-446E-8CBE-C4C594FA2DE6}" destId="{C40778D4-0AF7-4A6B-9329-BB58A769F985}" srcOrd="1" destOrd="0" parTransId="{B5378572-19C5-4E78-B9D1-1A54205B9A22}" sibTransId="{3AC0989B-0D81-45F1-B601-F3B7FC996F4B}"/>
    <dgm:cxn modelId="{AC5EDD77-DCE5-4D09-86F0-6B9E2E9E5BBF}" type="presOf" srcId="{C40778D4-0AF7-4A6B-9329-BB58A769F985}" destId="{D685E04D-F7AF-4D19-8DE6-675AEDE81BFD}" srcOrd="0" destOrd="0" presId="urn:microsoft.com/office/officeart/2005/8/layout/vList2"/>
    <dgm:cxn modelId="{7F5A911F-0361-40DE-90BD-0AAD88411118}" type="presOf" srcId="{D902F9D9-BE49-4EA6-B6E6-8C301193E67C}" destId="{A29621B4-014D-44A7-8877-4F807DA745FE}" srcOrd="0" destOrd="0" presId="urn:microsoft.com/office/officeart/2005/8/layout/vList2"/>
    <dgm:cxn modelId="{AC51D2ED-3C29-4684-865B-E83FD08CCF74}" type="presOf" srcId="{929159FD-64E2-4C7E-8A62-A3C591158F41}" destId="{E78A169A-48A4-42FE-93C9-917C4D47D20A}" srcOrd="0" destOrd="0" presId="urn:microsoft.com/office/officeart/2005/8/layout/vList2"/>
    <dgm:cxn modelId="{B9F71B57-1199-4FA3-B52C-D1288DD0C8C3}" srcId="{65E27C2A-A583-446E-8CBE-C4C594FA2DE6}" destId="{06F2A91C-5A01-49F3-A71F-F3A7D8522AA1}" srcOrd="2" destOrd="0" parTransId="{B91D4043-CDD6-49DB-874D-FE4576582A49}" sibTransId="{725CC398-E8ED-43D2-B17C-4FDF990C659F}"/>
    <dgm:cxn modelId="{2075B7C1-BDE2-4935-9D31-7AE28BC3AC53}" type="presParOf" srcId="{31F22B39-9B4E-407E-B9EF-B16551A23B4F}" destId="{E78A169A-48A4-42FE-93C9-917C4D47D20A}" srcOrd="0" destOrd="0" presId="urn:microsoft.com/office/officeart/2005/8/layout/vList2"/>
    <dgm:cxn modelId="{B0228786-BF59-466B-B3F0-FD16FA615F34}" type="presParOf" srcId="{31F22B39-9B4E-407E-B9EF-B16551A23B4F}" destId="{C9A6EA8B-5272-4894-BC70-944DADAAD8E2}" srcOrd="1" destOrd="0" presId="urn:microsoft.com/office/officeart/2005/8/layout/vList2"/>
    <dgm:cxn modelId="{B76D52C5-C157-441B-B380-0776821F33D0}" type="presParOf" srcId="{31F22B39-9B4E-407E-B9EF-B16551A23B4F}" destId="{D685E04D-F7AF-4D19-8DE6-675AEDE81BFD}" srcOrd="2" destOrd="0" presId="urn:microsoft.com/office/officeart/2005/8/layout/vList2"/>
    <dgm:cxn modelId="{76C04348-419A-4B70-A180-593D76ABBF90}" type="presParOf" srcId="{31F22B39-9B4E-407E-B9EF-B16551A23B4F}" destId="{C373B078-B25B-46B5-A788-6D6B55E24A03}" srcOrd="3" destOrd="0" presId="urn:microsoft.com/office/officeart/2005/8/layout/vList2"/>
    <dgm:cxn modelId="{6321C6D9-3C67-4346-B727-749257511D19}" type="presParOf" srcId="{31F22B39-9B4E-407E-B9EF-B16551A23B4F}" destId="{9B3D5193-1FEA-475B-9B86-AC63EC24C918}" srcOrd="4" destOrd="0" presId="urn:microsoft.com/office/officeart/2005/8/layout/vList2"/>
    <dgm:cxn modelId="{6D80F5D2-1F81-4FAB-9F24-AF4F6F47913B}" type="presParOf" srcId="{31F22B39-9B4E-407E-B9EF-B16551A23B4F}" destId="{813FCCB0-48A2-47B7-A25A-B8FBC01C75DA}" srcOrd="5" destOrd="0" presId="urn:microsoft.com/office/officeart/2005/8/layout/vList2"/>
    <dgm:cxn modelId="{EE12135A-DBE2-4F80-A3BA-8B8EB1D23B84}" type="presParOf" srcId="{31F22B39-9B4E-407E-B9EF-B16551A23B4F}" destId="{A29621B4-014D-44A7-8877-4F807DA745FE}" srcOrd="6" destOrd="0" presId="urn:microsoft.com/office/officeart/2005/8/layout/vList2"/>
    <dgm:cxn modelId="{F5A56FA7-0655-4D12-9FF5-E98412011EC6}" type="presParOf" srcId="{31F22B39-9B4E-407E-B9EF-B16551A23B4F}" destId="{EF76F647-0D8E-449F-BED0-9458884FC85F}" srcOrd="7" destOrd="0" presId="urn:microsoft.com/office/officeart/2005/8/layout/vList2"/>
    <dgm:cxn modelId="{2C95DE7C-4E86-405B-BEB5-D56A669192C8}" type="presParOf" srcId="{31F22B39-9B4E-407E-B9EF-B16551A23B4F}" destId="{F0960B6E-37C9-41F9-B263-878AFC639211}" srcOrd="8" destOrd="0" presId="urn:microsoft.com/office/officeart/2005/8/layout/vList2"/>
    <dgm:cxn modelId="{B44B0D76-CBA6-4E47-8834-55A9D08350F4}" type="presParOf" srcId="{31F22B39-9B4E-407E-B9EF-B16551A23B4F}" destId="{FBF117E9-2438-4FBE-9E45-AC968981B575}" srcOrd="9" destOrd="0" presId="urn:microsoft.com/office/officeart/2005/8/layout/vList2"/>
    <dgm:cxn modelId="{4F2F79CC-496D-4509-B54F-850020B51EB9}" type="presParOf" srcId="{31F22B39-9B4E-407E-B9EF-B16551A23B4F}" destId="{E44F9962-13ED-4779-A2E7-852A983B892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82F51-1384-437C-A552-A98CA0810B4B}"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AEAD1FEF-31DF-40F6-AA66-3F2000AEFD40}">
      <dgm:prSet/>
      <dgm:spPr/>
      <dgm:t>
        <a:bodyPr/>
        <a:lstStyle/>
        <a:p>
          <a:pPr>
            <a:lnSpc>
              <a:spcPct val="100000"/>
            </a:lnSpc>
            <a:defRPr cap="all"/>
          </a:pPr>
          <a:r>
            <a:rPr lang="en-US"/>
            <a:t>Mobile Crisis Teams</a:t>
          </a:r>
        </a:p>
      </dgm:t>
    </dgm:pt>
    <dgm:pt modelId="{FF0FCF50-40BE-46EE-B916-56E34FFC644A}" type="parTrans" cxnId="{3C641C58-8EC3-4258-9C17-C16484A64321}">
      <dgm:prSet/>
      <dgm:spPr/>
      <dgm:t>
        <a:bodyPr/>
        <a:lstStyle/>
        <a:p>
          <a:endParaRPr lang="en-US"/>
        </a:p>
      </dgm:t>
    </dgm:pt>
    <dgm:pt modelId="{BEB86AE7-D4DC-41D7-8B85-55D4C3500340}" type="sibTrans" cxnId="{3C641C58-8EC3-4258-9C17-C16484A64321}">
      <dgm:prSet/>
      <dgm:spPr/>
      <dgm:t>
        <a:bodyPr/>
        <a:lstStyle/>
        <a:p>
          <a:endParaRPr lang="en-US"/>
        </a:p>
      </dgm:t>
    </dgm:pt>
    <dgm:pt modelId="{A3A82EB8-264A-4C64-A3A2-12D6315774A7}">
      <dgm:prSet/>
      <dgm:spPr/>
      <dgm:t>
        <a:bodyPr/>
        <a:lstStyle/>
        <a:p>
          <a:pPr>
            <a:lnSpc>
              <a:spcPct val="100000"/>
            </a:lnSpc>
            <a:defRPr cap="all"/>
          </a:pPr>
          <a:r>
            <a:rPr lang="en-US" dirty="0"/>
            <a:t>Crisis Intervention Team</a:t>
          </a:r>
        </a:p>
      </dgm:t>
    </dgm:pt>
    <dgm:pt modelId="{BB5A1673-9738-4B8B-BD67-8359CB5044C6}" type="parTrans" cxnId="{F4B3F46D-9FEA-4703-897D-08050C7F3B6D}">
      <dgm:prSet/>
      <dgm:spPr/>
      <dgm:t>
        <a:bodyPr/>
        <a:lstStyle/>
        <a:p>
          <a:endParaRPr lang="en-US"/>
        </a:p>
      </dgm:t>
    </dgm:pt>
    <dgm:pt modelId="{D36FBF4D-6A56-4A75-83FD-287F8949201A}" type="sibTrans" cxnId="{F4B3F46D-9FEA-4703-897D-08050C7F3B6D}">
      <dgm:prSet/>
      <dgm:spPr/>
      <dgm:t>
        <a:bodyPr/>
        <a:lstStyle/>
        <a:p>
          <a:endParaRPr lang="en-US"/>
        </a:p>
      </dgm:t>
    </dgm:pt>
    <dgm:pt modelId="{552618F5-85B6-4981-B9C8-14DBACA9F0C3}">
      <dgm:prSet/>
      <dgm:spPr/>
      <dgm:t>
        <a:bodyPr/>
        <a:lstStyle/>
        <a:p>
          <a:pPr>
            <a:lnSpc>
              <a:spcPct val="100000"/>
            </a:lnSpc>
            <a:defRPr cap="all"/>
          </a:pPr>
          <a:r>
            <a:rPr lang="en-US"/>
            <a:t>Co-responder teams</a:t>
          </a:r>
        </a:p>
      </dgm:t>
    </dgm:pt>
    <dgm:pt modelId="{06314609-50DF-41A0-BC67-E5D8F87AD9EC}" type="parTrans" cxnId="{8133A513-A6DF-4A1D-9E92-9EEC091E1C51}">
      <dgm:prSet/>
      <dgm:spPr/>
      <dgm:t>
        <a:bodyPr/>
        <a:lstStyle/>
        <a:p>
          <a:endParaRPr lang="en-US"/>
        </a:p>
      </dgm:t>
    </dgm:pt>
    <dgm:pt modelId="{E9E608FD-863E-406E-81E2-CDCDC485BC19}" type="sibTrans" cxnId="{8133A513-A6DF-4A1D-9E92-9EEC091E1C51}">
      <dgm:prSet/>
      <dgm:spPr/>
      <dgm:t>
        <a:bodyPr/>
        <a:lstStyle/>
        <a:p>
          <a:endParaRPr lang="en-US"/>
        </a:p>
      </dgm:t>
    </dgm:pt>
    <dgm:pt modelId="{EC7E4EA1-A0F6-4554-9EFF-48FCEA41C4B9}">
      <dgm:prSet/>
      <dgm:spPr/>
      <dgm:t>
        <a:bodyPr/>
        <a:lstStyle/>
        <a:p>
          <a:pPr>
            <a:lnSpc>
              <a:spcPct val="100000"/>
            </a:lnSpc>
            <a:defRPr cap="all"/>
          </a:pPr>
          <a:r>
            <a:rPr lang="en-US"/>
            <a:t>EMS/Ambulance-based response</a:t>
          </a:r>
        </a:p>
      </dgm:t>
    </dgm:pt>
    <dgm:pt modelId="{6B1CEE82-9524-4B7C-B496-270A99807271}" type="parTrans" cxnId="{34B2252A-CF38-4EF0-97B3-A219F73D6761}">
      <dgm:prSet/>
      <dgm:spPr/>
      <dgm:t>
        <a:bodyPr/>
        <a:lstStyle/>
        <a:p>
          <a:endParaRPr lang="en-US"/>
        </a:p>
      </dgm:t>
    </dgm:pt>
    <dgm:pt modelId="{FB239DB4-5D0A-4CD4-94D8-CCFA994F7375}" type="sibTrans" cxnId="{34B2252A-CF38-4EF0-97B3-A219F73D6761}">
      <dgm:prSet/>
      <dgm:spPr/>
      <dgm:t>
        <a:bodyPr/>
        <a:lstStyle/>
        <a:p>
          <a:endParaRPr lang="en-US"/>
        </a:p>
      </dgm:t>
    </dgm:pt>
    <dgm:pt modelId="{55C215B8-9D2D-4D49-9BAE-B474BA25E712}">
      <dgm:prSet/>
      <dgm:spPr/>
      <dgm:t>
        <a:bodyPr/>
        <a:lstStyle/>
        <a:p>
          <a:pPr>
            <a:lnSpc>
              <a:spcPct val="100000"/>
            </a:lnSpc>
            <a:defRPr cap="all"/>
          </a:pPr>
          <a:r>
            <a:rPr lang="en-US"/>
            <a:t>Flagging systems</a:t>
          </a:r>
        </a:p>
      </dgm:t>
    </dgm:pt>
    <dgm:pt modelId="{B4998988-3C10-40B4-96AA-7EF4336B1106}" type="parTrans" cxnId="{0AFCAE3A-ACF6-4045-AE7E-8F496174EA0F}">
      <dgm:prSet/>
      <dgm:spPr/>
      <dgm:t>
        <a:bodyPr/>
        <a:lstStyle/>
        <a:p>
          <a:endParaRPr lang="en-US"/>
        </a:p>
      </dgm:t>
    </dgm:pt>
    <dgm:pt modelId="{794E9142-B533-44C7-8E91-07E0A3862FCE}" type="sibTrans" cxnId="{0AFCAE3A-ACF6-4045-AE7E-8F496174EA0F}">
      <dgm:prSet/>
      <dgm:spPr/>
      <dgm:t>
        <a:bodyPr/>
        <a:lstStyle/>
        <a:p>
          <a:endParaRPr lang="en-US"/>
        </a:p>
      </dgm:t>
    </dgm:pt>
    <dgm:pt modelId="{77AAAC4A-7087-451A-8E8B-C373BB0CCB32}">
      <dgm:prSet/>
      <dgm:spPr/>
      <dgm:t>
        <a:bodyPr/>
        <a:lstStyle/>
        <a:p>
          <a:pPr>
            <a:lnSpc>
              <a:spcPct val="100000"/>
            </a:lnSpc>
            <a:defRPr cap="all"/>
          </a:pPr>
          <a:r>
            <a:rPr lang="en-US"/>
            <a:t>Stand-alone training packages</a:t>
          </a:r>
        </a:p>
      </dgm:t>
    </dgm:pt>
    <dgm:pt modelId="{4AB9E1FF-B9C2-4489-8663-61F10E6F10DE}" type="parTrans" cxnId="{F78232DF-0DC0-458E-B2AB-20E598E39977}">
      <dgm:prSet/>
      <dgm:spPr/>
      <dgm:t>
        <a:bodyPr/>
        <a:lstStyle/>
        <a:p>
          <a:endParaRPr lang="en-US"/>
        </a:p>
      </dgm:t>
    </dgm:pt>
    <dgm:pt modelId="{5F9F7256-9CDD-42FC-87EC-C1829002DB3A}" type="sibTrans" cxnId="{F78232DF-0DC0-458E-B2AB-20E598E39977}">
      <dgm:prSet/>
      <dgm:spPr/>
      <dgm:t>
        <a:bodyPr/>
        <a:lstStyle/>
        <a:p>
          <a:endParaRPr lang="en-US"/>
        </a:p>
      </dgm:t>
    </dgm:pt>
    <dgm:pt modelId="{29E15251-89A6-4A66-8654-501191E3AC14}">
      <dgm:prSet/>
      <dgm:spPr/>
      <dgm:t>
        <a:bodyPr/>
        <a:lstStyle/>
        <a:p>
          <a:pPr>
            <a:lnSpc>
              <a:spcPct val="100000"/>
            </a:lnSpc>
            <a:defRPr cap="all"/>
          </a:pPr>
          <a:r>
            <a:rPr lang="en-US" dirty="0"/>
            <a:t>Case management/ High Utilizer Teams (MH/LE)</a:t>
          </a:r>
        </a:p>
      </dgm:t>
    </dgm:pt>
    <dgm:pt modelId="{48B17252-3825-4F24-A98F-5D5C8025D39B}" type="parTrans" cxnId="{8AFE4E3A-6C2E-4BFD-8DAF-A0EE47DAFB16}">
      <dgm:prSet/>
      <dgm:spPr/>
      <dgm:t>
        <a:bodyPr/>
        <a:lstStyle/>
        <a:p>
          <a:endParaRPr lang="en-US"/>
        </a:p>
      </dgm:t>
    </dgm:pt>
    <dgm:pt modelId="{CB25B7C3-77C2-43F2-ACCD-8EE8E929E21D}" type="sibTrans" cxnId="{8AFE4E3A-6C2E-4BFD-8DAF-A0EE47DAFB16}">
      <dgm:prSet/>
      <dgm:spPr/>
      <dgm:t>
        <a:bodyPr/>
        <a:lstStyle/>
        <a:p>
          <a:endParaRPr lang="en-US"/>
        </a:p>
      </dgm:t>
    </dgm:pt>
    <dgm:pt modelId="{03DDC907-69A2-4D98-9A98-AC530A3BC000}">
      <dgm:prSet/>
      <dgm:spPr/>
      <dgm:t>
        <a:bodyPr/>
        <a:lstStyle/>
        <a:p>
          <a:pPr>
            <a:lnSpc>
              <a:spcPct val="100000"/>
            </a:lnSpc>
            <a:defRPr cap="all"/>
          </a:pPr>
          <a:r>
            <a:rPr lang="en-US" dirty="0"/>
            <a:t>I/DD-Specific Models/ Strategies</a:t>
          </a:r>
        </a:p>
      </dgm:t>
    </dgm:pt>
    <dgm:pt modelId="{95751B22-D9FE-499B-BF02-D3C03B399B25}" type="parTrans" cxnId="{7EFFDAB2-6A68-4E7D-8B09-496DAB0A4C08}">
      <dgm:prSet/>
      <dgm:spPr/>
      <dgm:t>
        <a:bodyPr/>
        <a:lstStyle/>
        <a:p>
          <a:endParaRPr lang="en-US"/>
        </a:p>
      </dgm:t>
    </dgm:pt>
    <dgm:pt modelId="{EC89B861-D559-4804-B91B-22DDE53CEF24}" type="sibTrans" cxnId="{7EFFDAB2-6A68-4E7D-8B09-496DAB0A4C08}">
      <dgm:prSet/>
      <dgm:spPr/>
      <dgm:t>
        <a:bodyPr/>
        <a:lstStyle/>
        <a:p>
          <a:endParaRPr lang="en-US"/>
        </a:p>
      </dgm:t>
    </dgm:pt>
    <dgm:pt modelId="{B1A605D7-3C10-4C65-BBE4-3AC4F629F5B6}" type="pres">
      <dgm:prSet presAssocID="{3A782F51-1384-437C-A552-A98CA0810B4B}" presName="root" presStyleCnt="0">
        <dgm:presLayoutVars>
          <dgm:dir/>
          <dgm:resizeHandles val="exact"/>
        </dgm:presLayoutVars>
      </dgm:prSet>
      <dgm:spPr/>
      <dgm:t>
        <a:bodyPr/>
        <a:lstStyle/>
        <a:p>
          <a:endParaRPr lang="en-US"/>
        </a:p>
      </dgm:t>
    </dgm:pt>
    <dgm:pt modelId="{E7E82980-906D-4C58-984F-46B1A657283D}" type="pres">
      <dgm:prSet presAssocID="{AEAD1FEF-31DF-40F6-AA66-3F2000AEFD40}" presName="compNode" presStyleCnt="0"/>
      <dgm:spPr/>
    </dgm:pt>
    <dgm:pt modelId="{E66A945A-720D-4F30-95BF-FE327D6A2BB3}" type="pres">
      <dgm:prSet presAssocID="{AEAD1FEF-31DF-40F6-AA66-3F2000AEFD40}" presName="iconBgRect" presStyleLbl="bgShp" presStyleIdx="0" presStyleCnt="8"/>
      <dgm:spPr/>
    </dgm:pt>
    <dgm:pt modelId="{5EA8630B-2490-4870-B631-9AA4C6BCF81A}" type="pres">
      <dgm:prSet presAssocID="{AEAD1FEF-31DF-40F6-AA66-3F2000AEFD4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mart Phone"/>
        </a:ext>
      </dgm:extLst>
    </dgm:pt>
    <dgm:pt modelId="{7C9ADFF0-DEEF-4539-B056-5F0D0A6AFC6A}" type="pres">
      <dgm:prSet presAssocID="{AEAD1FEF-31DF-40F6-AA66-3F2000AEFD40}" presName="spaceRect" presStyleCnt="0"/>
      <dgm:spPr/>
    </dgm:pt>
    <dgm:pt modelId="{900BA80E-7BD2-492D-B02D-2AC8B6E417DF}" type="pres">
      <dgm:prSet presAssocID="{AEAD1FEF-31DF-40F6-AA66-3F2000AEFD40}" presName="textRect" presStyleLbl="revTx" presStyleIdx="0" presStyleCnt="8">
        <dgm:presLayoutVars>
          <dgm:chMax val="1"/>
          <dgm:chPref val="1"/>
        </dgm:presLayoutVars>
      </dgm:prSet>
      <dgm:spPr/>
      <dgm:t>
        <a:bodyPr/>
        <a:lstStyle/>
        <a:p>
          <a:endParaRPr lang="en-US"/>
        </a:p>
      </dgm:t>
    </dgm:pt>
    <dgm:pt modelId="{F45D05DA-D444-4D84-811F-117D21853396}" type="pres">
      <dgm:prSet presAssocID="{BEB86AE7-D4DC-41D7-8B85-55D4C3500340}" presName="sibTrans" presStyleCnt="0"/>
      <dgm:spPr/>
    </dgm:pt>
    <dgm:pt modelId="{98B59053-FC84-48BE-8C61-3014593C4DDC}" type="pres">
      <dgm:prSet presAssocID="{A3A82EB8-264A-4C64-A3A2-12D6315774A7}" presName="compNode" presStyleCnt="0"/>
      <dgm:spPr/>
    </dgm:pt>
    <dgm:pt modelId="{B93E7282-4BE3-4F70-882D-43805EF13009}" type="pres">
      <dgm:prSet presAssocID="{A3A82EB8-264A-4C64-A3A2-12D6315774A7}" presName="iconBgRect" presStyleLbl="bgShp" presStyleIdx="1" presStyleCnt="8"/>
      <dgm:spPr/>
    </dgm:pt>
    <dgm:pt modelId="{E38C1240-E0D5-442E-8581-5CE79EC82034}" type="pres">
      <dgm:prSet presAssocID="{A3A82EB8-264A-4C64-A3A2-12D6315774A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arning"/>
        </a:ext>
      </dgm:extLst>
    </dgm:pt>
    <dgm:pt modelId="{568F11FF-3467-44E4-8658-88D911C9912C}" type="pres">
      <dgm:prSet presAssocID="{A3A82EB8-264A-4C64-A3A2-12D6315774A7}" presName="spaceRect" presStyleCnt="0"/>
      <dgm:spPr/>
    </dgm:pt>
    <dgm:pt modelId="{716E53A8-B820-4380-B08E-1FF083FC72E0}" type="pres">
      <dgm:prSet presAssocID="{A3A82EB8-264A-4C64-A3A2-12D6315774A7}" presName="textRect" presStyleLbl="revTx" presStyleIdx="1" presStyleCnt="8">
        <dgm:presLayoutVars>
          <dgm:chMax val="1"/>
          <dgm:chPref val="1"/>
        </dgm:presLayoutVars>
      </dgm:prSet>
      <dgm:spPr/>
      <dgm:t>
        <a:bodyPr/>
        <a:lstStyle/>
        <a:p>
          <a:endParaRPr lang="en-US"/>
        </a:p>
      </dgm:t>
    </dgm:pt>
    <dgm:pt modelId="{A8254550-556A-4A6C-9D14-97805C993FF0}" type="pres">
      <dgm:prSet presAssocID="{D36FBF4D-6A56-4A75-83FD-287F8949201A}" presName="sibTrans" presStyleCnt="0"/>
      <dgm:spPr/>
    </dgm:pt>
    <dgm:pt modelId="{53D39B02-66C0-4196-9074-E1908B1F55A8}" type="pres">
      <dgm:prSet presAssocID="{552618F5-85B6-4981-B9C8-14DBACA9F0C3}" presName="compNode" presStyleCnt="0"/>
      <dgm:spPr/>
    </dgm:pt>
    <dgm:pt modelId="{CAFD6C58-496C-4A51-9616-F4F49CAA7C56}" type="pres">
      <dgm:prSet presAssocID="{552618F5-85B6-4981-B9C8-14DBACA9F0C3}" presName="iconBgRect" presStyleLbl="bgShp" presStyleIdx="2" presStyleCnt="8"/>
      <dgm:spPr/>
    </dgm:pt>
    <dgm:pt modelId="{28DA365E-40FD-4830-91F1-3FABDEAF6E67}" type="pres">
      <dgm:prSet presAssocID="{552618F5-85B6-4981-B9C8-14DBACA9F0C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Users"/>
        </a:ext>
      </dgm:extLst>
    </dgm:pt>
    <dgm:pt modelId="{0573BAA1-1A4E-426D-81DC-38A3BFC14630}" type="pres">
      <dgm:prSet presAssocID="{552618F5-85B6-4981-B9C8-14DBACA9F0C3}" presName="spaceRect" presStyleCnt="0"/>
      <dgm:spPr/>
    </dgm:pt>
    <dgm:pt modelId="{59B35D84-90D4-4DD9-AE93-81CA6D45B9ED}" type="pres">
      <dgm:prSet presAssocID="{552618F5-85B6-4981-B9C8-14DBACA9F0C3}" presName="textRect" presStyleLbl="revTx" presStyleIdx="2" presStyleCnt="8">
        <dgm:presLayoutVars>
          <dgm:chMax val="1"/>
          <dgm:chPref val="1"/>
        </dgm:presLayoutVars>
      </dgm:prSet>
      <dgm:spPr/>
      <dgm:t>
        <a:bodyPr/>
        <a:lstStyle/>
        <a:p>
          <a:endParaRPr lang="en-US"/>
        </a:p>
      </dgm:t>
    </dgm:pt>
    <dgm:pt modelId="{4166A3F2-CDE9-4B79-BD01-551660D75A93}" type="pres">
      <dgm:prSet presAssocID="{E9E608FD-863E-406E-81E2-CDCDC485BC19}" presName="sibTrans" presStyleCnt="0"/>
      <dgm:spPr/>
    </dgm:pt>
    <dgm:pt modelId="{2AC8ADB1-4EFC-4F83-9263-FDC2623564F3}" type="pres">
      <dgm:prSet presAssocID="{EC7E4EA1-A0F6-4554-9EFF-48FCEA41C4B9}" presName="compNode" presStyleCnt="0"/>
      <dgm:spPr/>
    </dgm:pt>
    <dgm:pt modelId="{9BEEE0D9-D26C-4DC8-958D-AEC774019B7F}" type="pres">
      <dgm:prSet presAssocID="{EC7E4EA1-A0F6-4554-9EFF-48FCEA41C4B9}" presName="iconBgRect" presStyleLbl="bgShp" presStyleIdx="3" presStyleCnt="8"/>
      <dgm:spPr/>
    </dgm:pt>
    <dgm:pt modelId="{A9834780-8A36-490C-9485-7D025B4E9B08}" type="pres">
      <dgm:prSet presAssocID="{EC7E4EA1-A0F6-4554-9EFF-48FCEA41C4B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Ambulance"/>
        </a:ext>
      </dgm:extLst>
    </dgm:pt>
    <dgm:pt modelId="{E964AD86-D27E-4F47-A693-342BBC1CC249}" type="pres">
      <dgm:prSet presAssocID="{EC7E4EA1-A0F6-4554-9EFF-48FCEA41C4B9}" presName="spaceRect" presStyleCnt="0"/>
      <dgm:spPr/>
    </dgm:pt>
    <dgm:pt modelId="{01250F8B-858E-40DD-88B8-BF4918691A23}" type="pres">
      <dgm:prSet presAssocID="{EC7E4EA1-A0F6-4554-9EFF-48FCEA41C4B9}" presName="textRect" presStyleLbl="revTx" presStyleIdx="3" presStyleCnt="8">
        <dgm:presLayoutVars>
          <dgm:chMax val="1"/>
          <dgm:chPref val="1"/>
        </dgm:presLayoutVars>
      </dgm:prSet>
      <dgm:spPr/>
      <dgm:t>
        <a:bodyPr/>
        <a:lstStyle/>
        <a:p>
          <a:endParaRPr lang="en-US"/>
        </a:p>
      </dgm:t>
    </dgm:pt>
    <dgm:pt modelId="{58FF7F55-1E75-4DC7-B08C-EAE1BE5803CA}" type="pres">
      <dgm:prSet presAssocID="{FB239DB4-5D0A-4CD4-94D8-CCFA994F7375}" presName="sibTrans" presStyleCnt="0"/>
      <dgm:spPr/>
    </dgm:pt>
    <dgm:pt modelId="{5E1F9186-9EDC-4846-A687-9A661BF5AE5F}" type="pres">
      <dgm:prSet presAssocID="{55C215B8-9D2D-4D49-9BAE-B474BA25E712}" presName="compNode" presStyleCnt="0"/>
      <dgm:spPr/>
    </dgm:pt>
    <dgm:pt modelId="{0B0DE33F-4741-4BB1-BB71-CE0F515B75DD}" type="pres">
      <dgm:prSet presAssocID="{55C215B8-9D2D-4D49-9BAE-B474BA25E712}" presName="iconBgRect" presStyleLbl="bgShp" presStyleIdx="4" presStyleCnt="8"/>
      <dgm:spPr/>
    </dgm:pt>
    <dgm:pt modelId="{FDBAE362-8DB6-46CE-B5EE-6E9E9859B171}" type="pres">
      <dgm:prSet presAssocID="{55C215B8-9D2D-4D49-9BAE-B474BA25E71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omputer"/>
        </a:ext>
      </dgm:extLst>
    </dgm:pt>
    <dgm:pt modelId="{BC1C52D3-05EC-42B8-BC43-83BAE0747858}" type="pres">
      <dgm:prSet presAssocID="{55C215B8-9D2D-4D49-9BAE-B474BA25E712}" presName="spaceRect" presStyleCnt="0"/>
      <dgm:spPr/>
    </dgm:pt>
    <dgm:pt modelId="{B31D2018-9720-448F-A9CD-5A9CFDE4CDE2}" type="pres">
      <dgm:prSet presAssocID="{55C215B8-9D2D-4D49-9BAE-B474BA25E712}" presName="textRect" presStyleLbl="revTx" presStyleIdx="4" presStyleCnt="8">
        <dgm:presLayoutVars>
          <dgm:chMax val="1"/>
          <dgm:chPref val="1"/>
        </dgm:presLayoutVars>
      </dgm:prSet>
      <dgm:spPr/>
      <dgm:t>
        <a:bodyPr/>
        <a:lstStyle/>
        <a:p>
          <a:endParaRPr lang="en-US"/>
        </a:p>
      </dgm:t>
    </dgm:pt>
    <dgm:pt modelId="{4160B1C5-25B8-4CDB-AF4E-E05AB2B9189A}" type="pres">
      <dgm:prSet presAssocID="{794E9142-B533-44C7-8E91-07E0A3862FCE}" presName="sibTrans" presStyleCnt="0"/>
      <dgm:spPr/>
    </dgm:pt>
    <dgm:pt modelId="{A7229E8B-8E77-4B8B-96A7-59CD8AB9D2CC}" type="pres">
      <dgm:prSet presAssocID="{77AAAC4A-7087-451A-8E8B-C373BB0CCB32}" presName="compNode" presStyleCnt="0"/>
      <dgm:spPr/>
    </dgm:pt>
    <dgm:pt modelId="{067B798B-0144-4C95-BE4A-96805A93B24E}" type="pres">
      <dgm:prSet presAssocID="{77AAAC4A-7087-451A-8E8B-C373BB0CCB32}" presName="iconBgRect" presStyleLbl="bgShp" presStyleIdx="5" presStyleCnt="8"/>
      <dgm:spPr/>
    </dgm:pt>
    <dgm:pt modelId="{6960431F-30AB-49E7-9AE6-13AD220DB622}" type="pres">
      <dgm:prSet presAssocID="{77AAAC4A-7087-451A-8E8B-C373BB0CCB3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heckmark"/>
        </a:ext>
      </dgm:extLst>
    </dgm:pt>
    <dgm:pt modelId="{BBA27554-F4DA-4CAD-B8AD-E976626C33D6}" type="pres">
      <dgm:prSet presAssocID="{77AAAC4A-7087-451A-8E8B-C373BB0CCB32}" presName="spaceRect" presStyleCnt="0"/>
      <dgm:spPr/>
    </dgm:pt>
    <dgm:pt modelId="{AA970B47-433E-407C-B3AA-9BFD85D58162}" type="pres">
      <dgm:prSet presAssocID="{77AAAC4A-7087-451A-8E8B-C373BB0CCB32}" presName="textRect" presStyleLbl="revTx" presStyleIdx="5" presStyleCnt="8">
        <dgm:presLayoutVars>
          <dgm:chMax val="1"/>
          <dgm:chPref val="1"/>
        </dgm:presLayoutVars>
      </dgm:prSet>
      <dgm:spPr/>
      <dgm:t>
        <a:bodyPr/>
        <a:lstStyle/>
        <a:p>
          <a:endParaRPr lang="en-US"/>
        </a:p>
      </dgm:t>
    </dgm:pt>
    <dgm:pt modelId="{C55628FB-3652-4444-BC04-5DB270D0CADF}" type="pres">
      <dgm:prSet presAssocID="{5F9F7256-9CDD-42FC-87EC-C1829002DB3A}" presName="sibTrans" presStyleCnt="0"/>
      <dgm:spPr/>
    </dgm:pt>
    <dgm:pt modelId="{8D5D833C-2E68-4DCC-8244-8B75C48612FD}" type="pres">
      <dgm:prSet presAssocID="{29E15251-89A6-4A66-8654-501191E3AC14}" presName="compNode" presStyleCnt="0"/>
      <dgm:spPr/>
    </dgm:pt>
    <dgm:pt modelId="{337293D7-B05F-4EBE-A3A3-500ED76B0BBE}" type="pres">
      <dgm:prSet presAssocID="{29E15251-89A6-4A66-8654-501191E3AC14}" presName="iconBgRect" presStyleLbl="bgShp" presStyleIdx="6" presStyleCnt="8"/>
      <dgm:spPr/>
    </dgm:pt>
    <dgm:pt modelId="{8DBB1563-073D-4111-B9A3-D690A71842CD}" type="pres">
      <dgm:prSet presAssocID="{29E15251-89A6-4A66-8654-501191E3AC1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Questions"/>
        </a:ext>
      </dgm:extLst>
    </dgm:pt>
    <dgm:pt modelId="{9248291C-9123-4935-A856-683CD37B1783}" type="pres">
      <dgm:prSet presAssocID="{29E15251-89A6-4A66-8654-501191E3AC14}" presName="spaceRect" presStyleCnt="0"/>
      <dgm:spPr/>
    </dgm:pt>
    <dgm:pt modelId="{7E9DD66D-C390-406C-99ED-870C34BE2542}" type="pres">
      <dgm:prSet presAssocID="{29E15251-89A6-4A66-8654-501191E3AC14}" presName="textRect" presStyleLbl="revTx" presStyleIdx="6" presStyleCnt="8">
        <dgm:presLayoutVars>
          <dgm:chMax val="1"/>
          <dgm:chPref val="1"/>
        </dgm:presLayoutVars>
      </dgm:prSet>
      <dgm:spPr/>
      <dgm:t>
        <a:bodyPr/>
        <a:lstStyle/>
        <a:p>
          <a:endParaRPr lang="en-US"/>
        </a:p>
      </dgm:t>
    </dgm:pt>
    <dgm:pt modelId="{DE962D86-30AC-4D6D-8DDF-5772391546F7}" type="pres">
      <dgm:prSet presAssocID="{CB25B7C3-77C2-43F2-ACCD-8EE8E929E21D}" presName="sibTrans" presStyleCnt="0"/>
      <dgm:spPr/>
    </dgm:pt>
    <dgm:pt modelId="{A3CF680C-E548-4779-A081-2BAAF52DDFBD}" type="pres">
      <dgm:prSet presAssocID="{03DDC907-69A2-4D98-9A98-AC530A3BC000}" presName="compNode" presStyleCnt="0"/>
      <dgm:spPr/>
    </dgm:pt>
    <dgm:pt modelId="{20FB866C-6DD5-4D4A-A22A-8A39091898E4}" type="pres">
      <dgm:prSet presAssocID="{03DDC907-69A2-4D98-9A98-AC530A3BC000}" presName="iconBgRect" presStyleLbl="bgShp" presStyleIdx="7" presStyleCnt="8"/>
      <dgm:spPr/>
    </dgm:pt>
    <dgm:pt modelId="{64E58AD3-CDEF-4D74-B11A-9F8869E6769F}" type="pres">
      <dgm:prSet presAssocID="{03DDC907-69A2-4D98-9A98-AC530A3BC00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Head with Gears"/>
        </a:ext>
      </dgm:extLst>
    </dgm:pt>
    <dgm:pt modelId="{A264DDAA-32CF-4AB8-8FB1-42E1F276101C}" type="pres">
      <dgm:prSet presAssocID="{03DDC907-69A2-4D98-9A98-AC530A3BC000}" presName="spaceRect" presStyleCnt="0"/>
      <dgm:spPr/>
    </dgm:pt>
    <dgm:pt modelId="{BAFC939D-CBCC-4ACF-990A-FA0DC465B119}" type="pres">
      <dgm:prSet presAssocID="{03DDC907-69A2-4D98-9A98-AC530A3BC000}" presName="textRect" presStyleLbl="revTx" presStyleIdx="7" presStyleCnt="8">
        <dgm:presLayoutVars>
          <dgm:chMax val="1"/>
          <dgm:chPref val="1"/>
        </dgm:presLayoutVars>
      </dgm:prSet>
      <dgm:spPr/>
      <dgm:t>
        <a:bodyPr/>
        <a:lstStyle/>
        <a:p>
          <a:endParaRPr lang="en-US"/>
        </a:p>
      </dgm:t>
    </dgm:pt>
  </dgm:ptLst>
  <dgm:cxnLst>
    <dgm:cxn modelId="{AC00463B-73DF-4C7F-A630-664DF17A0691}" type="presOf" srcId="{03DDC907-69A2-4D98-9A98-AC530A3BC000}" destId="{BAFC939D-CBCC-4ACF-990A-FA0DC465B119}" srcOrd="0" destOrd="0" presId="urn:microsoft.com/office/officeart/2018/5/layout/IconCircleLabelList"/>
    <dgm:cxn modelId="{8133A513-A6DF-4A1D-9E92-9EEC091E1C51}" srcId="{3A782F51-1384-437C-A552-A98CA0810B4B}" destId="{552618F5-85B6-4981-B9C8-14DBACA9F0C3}" srcOrd="2" destOrd="0" parTransId="{06314609-50DF-41A0-BC67-E5D8F87AD9EC}" sibTransId="{E9E608FD-863E-406E-81E2-CDCDC485BC19}"/>
    <dgm:cxn modelId="{F78232DF-0DC0-458E-B2AB-20E598E39977}" srcId="{3A782F51-1384-437C-A552-A98CA0810B4B}" destId="{77AAAC4A-7087-451A-8E8B-C373BB0CCB32}" srcOrd="5" destOrd="0" parTransId="{4AB9E1FF-B9C2-4489-8663-61F10E6F10DE}" sibTransId="{5F9F7256-9CDD-42FC-87EC-C1829002DB3A}"/>
    <dgm:cxn modelId="{3C641C58-8EC3-4258-9C17-C16484A64321}" srcId="{3A782F51-1384-437C-A552-A98CA0810B4B}" destId="{AEAD1FEF-31DF-40F6-AA66-3F2000AEFD40}" srcOrd="0" destOrd="0" parTransId="{FF0FCF50-40BE-46EE-B916-56E34FFC644A}" sibTransId="{BEB86AE7-D4DC-41D7-8B85-55D4C3500340}"/>
    <dgm:cxn modelId="{0AFCAE3A-ACF6-4045-AE7E-8F496174EA0F}" srcId="{3A782F51-1384-437C-A552-A98CA0810B4B}" destId="{55C215B8-9D2D-4D49-9BAE-B474BA25E712}" srcOrd="4" destOrd="0" parTransId="{B4998988-3C10-40B4-96AA-7EF4336B1106}" sibTransId="{794E9142-B533-44C7-8E91-07E0A3862FCE}"/>
    <dgm:cxn modelId="{7B4FA9CA-074B-4B6C-A249-D3B7571275A9}" type="presOf" srcId="{A3A82EB8-264A-4C64-A3A2-12D6315774A7}" destId="{716E53A8-B820-4380-B08E-1FF083FC72E0}" srcOrd="0" destOrd="0" presId="urn:microsoft.com/office/officeart/2018/5/layout/IconCircleLabelList"/>
    <dgm:cxn modelId="{17736D41-1AF4-4C61-9ABF-D01F9C90871E}" type="presOf" srcId="{55C215B8-9D2D-4D49-9BAE-B474BA25E712}" destId="{B31D2018-9720-448F-A9CD-5A9CFDE4CDE2}" srcOrd="0" destOrd="0" presId="urn:microsoft.com/office/officeart/2018/5/layout/IconCircleLabelList"/>
    <dgm:cxn modelId="{34B2252A-CF38-4EF0-97B3-A219F73D6761}" srcId="{3A782F51-1384-437C-A552-A98CA0810B4B}" destId="{EC7E4EA1-A0F6-4554-9EFF-48FCEA41C4B9}" srcOrd="3" destOrd="0" parTransId="{6B1CEE82-9524-4B7C-B496-270A99807271}" sibTransId="{FB239DB4-5D0A-4CD4-94D8-CCFA994F7375}"/>
    <dgm:cxn modelId="{7EFFDAB2-6A68-4E7D-8B09-496DAB0A4C08}" srcId="{3A782F51-1384-437C-A552-A98CA0810B4B}" destId="{03DDC907-69A2-4D98-9A98-AC530A3BC000}" srcOrd="7" destOrd="0" parTransId="{95751B22-D9FE-499B-BF02-D3C03B399B25}" sibTransId="{EC89B861-D559-4804-B91B-22DDE53CEF24}"/>
    <dgm:cxn modelId="{B090B6A0-50AA-456B-A483-E486A737DDBC}" type="presOf" srcId="{EC7E4EA1-A0F6-4554-9EFF-48FCEA41C4B9}" destId="{01250F8B-858E-40DD-88B8-BF4918691A23}" srcOrd="0" destOrd="0" presId="urn:microsoft.com/office/officeart/2018/5/layout/IconCircleLabelList"/>
    <dgm:cxn modelId="{3D6DCCB9-34AB-4E5E-BA26-6EE4ED52DCE1}" type="presOf" srcId="{29E15251-89A6-4A66-8654-501191E3AC14}" destId="{7E9DD66D-C390-406C-99ED-870C34BE2542}" srcOrd="0" destOrd="0" presId="urn:microsoft.com/office/officeart/2018/5/layout/IconCircleLabelList"/>
    <dgm:cxn modelId="{8AFE4E3A-6C2E-4BFD-8DAF-A0EE47DAFB16}" srcId="{3A782F51-1384-437C-A552-A98CA0810B4B}" destId="{29E15251-89A6-4A66-8654-501191E3AC14}" srcOrd="6" destOrd="0" parTransId="{48B17252-3825-4F24-A98F-5D5C8025D39B}" sibTransId="{CB25B7C3-77C2-43F2-ACCD-8EE8E929E21D}"/>
    <dgm:cxn modelId="{F4B3F46D-9FEA-4703-897D-08050C7F3B6D}" srcId="{3A782F51-1384-437C-A552-A98CA0810B4B}" destId="{A3A82EB8-264A-4C64-A3A2-12D6315774A7}" srcOrd="1" destOrd="0" parTransId="{BB5A1673-9738-4B8B-BD67-8359CB5044C6}" sibTransId="{D36FBF4D-6A56-4A75-83FD-287F8949201A}"/>
    <dgm:cxn modelId="{527803B3-10A4-4422-8551-4F5E037815F2}" type="presOf" srcId="{552618F5-85B6-4981-B9C8-14DBACA9F0C3}" destId="{59B35D84-90D4-4DD9-AE93-81CA6D45B9ED}" srcOrd="0" destOrd="0" presId="urn:microsoft.com/office/officeart/2018/5/layout/IconCircleLabelList"/>
    <dgm:cxn modelId="{41AD75D1-A7A6-4C0B-92B8-EDE02B92349E}" type="presOf" srcId="{AEAD1FEF-31DF-40F6-AA66-3F2000AEFD40}" destId="{900BA80E-7BD2-492D-B02D-2AC8B6E417DF}" srcOrd="0" destOrd="0" presId="urn:microsoft.com/office/officeart/2018/5/layout/IconCircleLabelList"/>
    <dgm:cxn modelId="{10B8F464-FC83-485F-89E0-1776FC7DC1CE}" type="presOf" srcId="{77AAAC4A-7087-451A-8E8B-C373BB0CCB32}" destId="{AA970B47-433E-407C-B3AA-9BFD85D58162}" srcOrd="0" destOrd="0" presId="urn:microsoft.com/office/officeart/2018/5/layout/IconCircleLabelList"/>
    <dgm:cxn modelId="{FE9E28BA-343C-4829-842F-0B3941982B6F}" type="presOf" srcId="{3A782F51-1384-437C-A552-A98CA0810B4B}" destId="{B1A605D7-3C10-4C65-BBE4-3AC4F629F5B6}" srcOrd="0" destOrd="0" presId="urn:microsoft.com/office/officeart/2018/5/layout/IconCircleLabelList"/>
    <dgm:cxn modelId="{CD3DE5D8-23B2-4A5E-8A93-FDE8C192DF98}" type="presParOf" srcId="{B1A605D7-3C10-4C65-BBE4-3AC4F629F5B6}" destId="{E7E82980-906D-4C58-984F-46B1A657283D}" srcOrd="0" destOrd="0" presId="urn:microsoft.com/office/officeart/2018/5/layout/IconCircleLabelList"/>
    <dgm:cxn modelId="{07AD5C1A-A8F8-4AC4-8E5C-55F7732B6E42}" type="presParOf" srcId="{E7E82980-906D-4C58-984F-46B1A657283D}" destId="{E66A945A-720D-4F30-95BF-FE327D6A2BB3}" srcOrd="0" destOrd="0" presId="urn:microsoft.com/office/officeart/2018/5/layout/IconCircleLabelList"/>
    <dgm:cxn modelId="{6116A3FA-2675-4802-BCB4-4AF57E002C9F}" type="presParOf" srcId="{E7E82980-906D-4C58-984F-46B1A657283D}" destId="{5EA8630B-2490-4870-B631-9AA4C6BCF81A}" srcOrd="1" destOrd="0" presId="urn:microsoft.com/office/officeart/2018/5/layout/IconCircleLabelList"/>
    <dgm:cxn modelId="{45C2D1C4-9D0F-4321-8BEA-3B8216A27AC3}" type="presParOf" srcId="{E7E82980-906D-4C58-984F-46B1A657283D}" destId="{7C9ADFF0-DEEF-4539-B056-5F0D0A6AFC6A}" srcOrd="2" destOrd="0" presId="urn:microsoft.com/office/officeart/2018/5/layout/IconCircleLabelList"/>
    <dgm:cxn modelId="{77725B2D-318E-46F7-9511-1930D8394EEB}" type="presParOf" srcId="{E7E82980-906D-4C58-984F-46B1A657283D}" destId="{900BA80E-7BD2-492D-B02D-2AC8B6E417DF}" srcOrd="3" destOrd="0" presId="urn:microsoft.com/office/officeart/2018/5/layout/IconCircleLabelList"/>
    <dgm:cxn modelId="{BFF04EA3-8A03-4D62-9817-09ABC1BAC415}" type="presParOf" srcId="{B1A605D7-3C10-4C65-BBE4-3AC4F629F5B6}" destId="{F45D05DA-D444-4D84-811F-117D21853396}" srcOrd="1" destOrd="0" presId="urn:microsoft.com/office/officeart/2018/5/layout/IconCircleLabelList"/>
    <dgm:cxn modelId="{FBA2CE61-006D-4868-AF8A-A08737269B2D}" type="presParOf" srcId="{B1A605D7-3C10-4C65-BBE4-3AC4F629F5B6}" destId="{98B59053-FC84-48BE-8C61-3014593C4DDC}" srcOrd="2" destOrd="0" presId="urn:microsoft.com/office/officeart/2018/5/layout/IconCircleLabelList"/>
    <dgm:cxn modelId="{061E7668-790F-4E01-AC98-1FAE01E11CD0}" type="presParOf" srcId="{98B59053-FC84-48BE-8C61-3014593C4DDC}" destId="{B93E7282-4BE3-4F70-882D-43805EF13009}" srcOrd="0" destOrd="0" presId="urn:microsoft.com/office/officeart/2018/5/layout/IconCircleLabelList"/>
    <dgm:cxn modelId="{90FE6612-5202-444F-B883-D44C1DBBBD02}" type="presParOf" srcId="{98B59053-FC84-48BE-8C61-3014593C4DDC}" destId="{E38C1240-E0D5-442E-8581-5CE79EC82034}" srcOrd="1" destOrd="0" presId="urn:microsoft.com/office/officeart/2018/5/layout/IconCircleLabelList"/>
    <dgm:cxn modelId="{B0337418-F5E2-470B-9F74-240FAA616011}" type="presParOf" srcId="{98B59053-FC84-48BE-8C61-3014593C4DDC}" destId="{568F11FF-3467-44E4-8658-88D911C9912C}" srcOrd="2" destOrd="0" presId="urn:microsoft.com/office/officeart/2018/5/layout/IconCircleLabelList"/>
    <dgm:cxn modelId="{27D702F5-15D2-4646-A395-9A89462F7F84}" type="presParOf" srcId="{98B59053-FC84-48BE-8C61-3014593C4DDC}" destId="{716E53A8-B820-4380-B08E-1FF083FC72E0}" srcOrd="3" destOrd="0" presId="urn:microsoft.com/office/officeart/2018/5/layout/IconCircleLabelList"/>
    <dgm:cxn modelId="{70346814-C631-420E-89CC-D9C401B4FB55}" type="presParOf" srcId="{B1A605D7-3C10-4C65-BBE4-3AC4F629F5B6}" destId="{A8254550-556A-4A6C-9D14-97805C993FF0}" srcOrd="3" destOrd="0" presId="urn:microsoft.com/office/officeart/2018/5/layout/IconCircleLabelList"/>
    <dgm:cxn modelId="{E7D953C6-466D-4280-ABE4-2D1D8CB858E7}" type="presParOf" srcId="{B1A605D7-3C10-4C65-BBE4-3AC4F629F5B6}" destId="{53D39B02-66C0-4196-9074-E1908B1F55A8}" srcOrd="4" destOrd="0" presId="urn:microsoft.com/office/officeart/2018/5/layout/IconCircleLabelList"/>
    <dgm:cxn modelId="{4A61B505-F26A-43EC-98C5-59BBA22BE611}" type="presParOf" srcId="{53D39B02-66C0-4196-9074-E1908B1F55A8}" destId="{CAFD6C58-496C-4A51-9616-F4F49CAA7C56}" srcOrd="0" destOrd="0" presId="urn:microsoft.com/office/officeart/2018/5/layout/IconCircleLabelList"/>
    <dgm:cxn modelId="{175DE45E-0F4A-4D4A-B6DF-54B6D4712A36}" type="presParOf" srcId="{53D39B02-66C0-4196-9074-E1908B1F55A8}" destId="{28DA365E-40FD-4830-91F1-3FABDEAF6E67}" srcOrd="1" destOrd="0" presId="urn:microsoft.com/office/officeart/2018/5/layout/IconCircleLabelList"/>
    <dgm:cxn modelId="{F59D8829-593C-4D1A-AC77-A15D350DE8A8}" type="presParOf" srcId="{53D39B02-66C0-4196-9074-E1908B1F55A8}" destId="{0573BAA1-1A4E-426D-81DC-38A3BFC14630}" srcOrd="2" destOrd="0" presId="urn:microsoft.com/office/officeart/2018/5/layout/IconCircleLabelList"/>
    <dgm:cxn modelId="{CE56B4BC-F2E7-4BFF-A4AD-BBCD36A4A234}" type="presParOf" srcId="{53D39B02-66C0-4196-9074-E1908B1F55A8}" destId="{59B35D84-90D4-4DD9-AE93-81CA6D45B9ED}" srcOrd="3" destOrd="0" presId="urn:microsoft.com/office/officeart/2018/5/layout/IconCircleLabelList"/>
    <dgm:cxn modelId="{947524BB-ABF3-4BBE-AF8E-7596160335A0}" type="presParOf" srcId="{B1A605D7-3C10-4C65-BBE4-3AC4F629F5B6}" destId="{4166A3F2-CDE9-4B79-BD01-551660D75A93}" srcOrd="5" destOrd="0" presId="urn:microsoft.com/office/officeart/2018/5/layout/IconCircleLabelList"/>
    <dgm:cxn modelId="{C6B77952-D8BC-43CE-BFE4-79F256CCEFD0}" type="presParOf" srcId="{B1A605D7-3C10-4C65-BBE4-3AC4F629F5B6}" destId="{2AC8ADB1-4EFC-4F83-9263-FDC2623564F3}" srcOrd="6" destOrd="0" presId="urn:microsoft.com/office/officeart/2018/5/layout/IconCircleLabelList"/>
    <dgm:cxn modelId="{63993A54-18DE-49D8-8971-C35CB04FEE4A}" type="presParOf" srcId="{2AC8ADB1-4EFC-4F83-9263-FDC2623564F3}" destId="{9BEEE0D9-D26C-4DC8-958D-AEC774019B7F}" srcOrd="0" destOrd="0" presId="urn:microsoft.com/office/officeart/2018/5/layout/IconCircleLabelList"/>
    <dgm:cxn modelId="{A52495A8-AC8E-4CF9-A927-D2612D0F55CA}" type="presParOf" srcId="{2AC8ADB1-4EFC-4F83-9263-FDC2623564F3}" destId="{A9834780-8A36-490C-9485-7D025B4E9B08}" srcOrd="1" destOrd="0" presId="urn:microsoft.com/office/officeart/2018/5/layout/IconCircleLabelList"/>
    <dgm:cxn modelId="{99C6461E-90C0-4330-B33E-127ADB0154A8}" type="presParOf" srcId="{2AC8ADB1-4EFC-4F83-9263-FDC2623564F3}" destId="{E964AD86-D27E-4F47-A693-342BBC1CC249}" srcOrd="2" destOrd="0" presId="urn:microsoft.com/office/officeart/2018/5/layout/IconCircleLabelList"/>
    <dgm:cxn modelId="{6B2FF3A3-F26B-4382-862D-CB8270767B54}" type="presParOf" srcId="{2AC8ADB1-4EFC-4F83-9263-FDC2623564F3}" destId="{01250F8B-858E-40DD-88B8-BF4918691A23}" srcOrd="3" destOrd="0" presId="urn:microsoft.com/office/officeart/2018/5/layout/IconCircleLabelList"/>
    <dgm:cxn modelId="{8BE7F830-9163-4F1E-9DCC-563153E47939}" type="presParOf" srcId="{B1A605D7-3C10-4C65-BBE4-3AC4F629F5B6}" destId="{58FF7F55-1E75-4DC7-B08C-EAE1BE5803CA}" srcOrd="7" destOrd="0" presId="urn:microsoft.com/office/officeart/2018/5/layout/IconCircleLabelList"/>
    <dgm:cxn modelId="{B20D2FC0-C7E8-442A-B23F-3E5AF6DCE25C}" type="presParOf" srcId="{B1A605D7-3C10-4C65-BBE4-3AC4F629F5B6}" destId="{5E1F9186-9EDC-4846-A687-9A661BF5AE5F}" srcOrd="8" destOrd="0" presId="urn:microsoft.com/office/officeart/2018/5/layout/IconCircleLabelList"/>
    <dgm:cxn modelId="{920D5777-438B-478C-9D97-0038028AA60F}" type="presParOf" srcId="{5E1F9186-9EDC-4846-A687-9A661BF5AE5F}" destId="{0B0DE33F-4741-4BB1-BB71-CE0F515B75DD}" srcOrd="0" destOrd="0" presId="urn:microsoft.com/office/officeart/2018/5/layout/IconCircleLabelList"/>
    <dgm:cxn modelId="{A138ABF3-9403-44F8-9BFE-11D3F9FD5933}" type="presParOf" srcId="{5E1F9186-9EDC-4846-A687-9A661BF5AE5F}" destId="{FDBAE362-8DB6-46CE-B5EE-6E9E9859B171}" srcOrd="1" destOrd="0" presId="urn:microsoft.com/office/officeart/2018/5/layout/IconCircleLabelList"/>
    <dgm:cxn modelId="{98A47BAE-0EE9-477B-A6BD-F70255B35E84}" type="presParOf" srcId="{5E1F9186-9EDC-4846-A687-9A661BF5AE5F}" destId="{BC1C52D3-05EC-42B8-BC43-83BAE0747858}" srcOrd="2" destOrd="0" presId="urn:microsoft.com/office/officeart/2018/5/layout/IconCircleLabelList"/>
    <dgm:cxn modelId="{BAE30BB7-0C3B-4692-9DA2-5F3F074C3869}" type="presParOf" srcId="{5E1F9186-9EDC-4846-A687-9A661BF5AE5F}" destId="{B31D2018-9720-448F-A9CD-5A9CFDE4CDE2}" srcOrd="3" destOrd="0" presId="urn:microsoft.com/office/officeart/2018/5/layout/IconCircleLabelList"/>
    <dgm:cxn modelId="{1F4B7ADB-0318-42A4-8034-E0151B2F6255}" type="presParOf" srcId="{B1A605D7-3C10-4C65-BBE4-3AC4F629F5B6}" destId="{4160B1C5-25B8-4CDB-AF4E-E05AB2B9189A}" srcOrd="9" destOrd="0" presId="urn:microsoft.com/office/officeart/2018/5/layout/IconCircleLabelList"/>
    <dgm:cxn modelId="{7B19029E-EA97-49A4-AE91-9FE06759D783}" type="presParOf" srcId="{B1A605D7-3C10-4C65-BBE4-3AC4F629F5B6}" destId="{A7229E8B-8E77-4B8B-96A7-59CD8AB9D2CC}" srcOrd="10" destOrd="0" presId="urn:microsoft.com/office/officeart/2018/5/layout/IconCircleLabelList"/>
    <dgm:cxn modelId="{F2A18119-F425-4266-B6C0-F0651B03407D}" type="presParOf" srcId="{A7229E8B-8E77-4B8B-96A7-59CD8AB9D2CC}" destId="{067B798B-0144-4C95-BE4A-96805A93B24E}" srcOrd="0" destOrd="0" presId="urn:microsoft.com/office/officeart/2018/5/layout/IconCircleLabelList"/>
    <dgm:cxn modelId="{0684F7EC-BA75-4C6E-AE21-4B4BDD3E59BE}" type="presParOf" srcId="{A7229E8B-8E77-4B8B-96A7-59CD8AB9D2CC}" destId="{6960431F-30AB-49E7-9AE6-13AD220DB622}" srcOrd="1" destOrd="0" presId="urn:microsoft.com/office/officeart/2018/5/layout/IconCircleLabelList"/>
    <dgm:cxn modelId="{B7A171E2-1809-4E9F-9273-6E4F6BEB3B3F}" type="presParOf" srcId="{A7229E8B-8E77-4B8B-96A7-59CD8AB9D2CC}" destId="{BBA27554-F4DA-4CAD-B8AD-E976626C33D6}" srcOrd="2" destOrd="0" presId="urn:microsoft.com/office/officeart/2018/5/layout/IconCircleLabelList"/>
    <dgm:cxn modelId="{D1514DA6-063C-44A9-BF9C-2C462A890360}" type="presParOf" srcId="{A7229E8B-8E77-4B8B-96A7-59CD8AB9D2CC}" destId="{AA970B47-433E-407C-B3AA-9BFD85D58162}" srcOrd="3" destOrd="0" presId="urn:microsoft.com/office/officeart/2018/5/layout/IconCircleLabelList"/>
    <dgm:cxn modelId="{669E81D6-BA1C-4D49-81D5-F964CA84650B}" type="presParOf" srcId="{B1A605D7-3C10-4C65-BBE4-3AC4F629F5B6}" destId="{C55628FB-3652-4444-BC04-5DB270D0CADF}" srcOrd="11" destOrd="0" presId="urn:microsoft.com/office/officeart/2018/5/layout/IconCircleLabelList"/>
    <dgm:cxn modelId="{1958DF2A-B3DA-473B-9BD4-DEFD31388877}" type="presParOf" srcId="{B1A605D7-3C10-4C65-BBE4-3AC4F629F5B6}" destId="{8D5D833C-2E68-4DCC-8244-8B75C48612FD}" srcOrd="12" destOrd="0" presId="urn:microsoft.com/office/officeart/2018/5/layout/IconCircleLabelList"/>
    <dgm:cxn modelId="{AD84C76C-C2BC-4686-A20C-1E89E1D98B3E}" type="presParOf" srcId="{8D5D833C-2E68-4DCC-8244-8B75C48612FD}" destId="{337293D7-B05F-4EBE-A3A3-500ED76B0BBE}" srcOrd="0" destOrd="0" presId="urn:microsoft.com/office/officeart/2018/5/layout/IconCircleLabelList"/>
    <dgm:cxn modelId="{F22EBEC5-03A1-4780-B1E6-4590DE32779A}" type="presParOf" srcId="{8D5D833C-2E68-4DCC-8244-8B75C48612FD}" destId="{8DBB1563-073D-4111-B9A3-D690A71842CD}" srcOrd="1" destOrd="0" presId="urn:microsoft.com/office/officeart/2018/5/layout/IconCircleLabelList"/>
    <dgm:cxn modelId="{55380ECE-E4EE-45C9-A3DC-B8F309F5ED3F}" type="presParOf" srcId="{8D5D833C-2E68-4DCC-8244-8B75C48612FD}" destId="{9248291C-9123-4935-A856-683CD37B1783}" srcOrd="2" destOrd="0" presId="urn:microsoft.com/office/officeart/2018/5/layout/IconCircleLabelList"/>
    <dgm:cxn modelId="{18A86548-C668-4075-BD1F-FD91ED8F761A}" type="presParOf" srcId="{8D5D833C-2E68-4DCC-8244-8B75C48612FD}" destId="{7E9DD66D-C390-406C-99ED-870C34BE2542}" srcOrd="3" destOrd="0" presId="urn:microsoft.com/office/officeart/2018/5/layout/IconCircleLabelList"/>
    <dgm:cxn modelId="{03954122-882F-4688-811F-4B7EB375A7C1}" type="presParOf" srcId="{B1A605D7-3C10-4C65-BBE4-3AC4F629F5B6}" destId="{DE962D86-30AC-4D6D-8DDF-5772391546F7}" srcOrd="13" destOrd="0" presId="urn:microsoft.com/office/officeart/2018/5/layout/IconCircleLabelList"/>
    <dgm:cxn modelId="{DF8E8BB3-2477-4417-84FC-5F30F50DD410}" type="presParOf" srcId="{B1A605D7-3C10-4C65-BBE4-3AC4F629F5B6}" destId="{A3CF680C-E548-4779-A081-2BAAF52DDFBD}" srcOrd="14" destOrd="0" presId="urn:microsoft.com/office/officeart/2018/5/layout/IconCircleLabelList"/>
    <dgm:cxn modelId="{4EFB9E1D-2A8C-41DC-903E-E123CD8FBE24}" type="presParOf" srcId="{A3CF680C-E548-4779-A081-2BAAF52DDFBD}" destId="{20FB866C-6DD5-4D4A-A22A-8A39091898E4}" srcOrd="0" destOrd="0" presId="urn:microsoft.com/office/officeart/2018/5/layout/IconCircleLabelList"/>
    <dgm:cxn modelId="{FD90BC1B-C88C-4663-BC72-14C3320FE7CC}" type="presParOf" srcId="{A3CF680C-E548-4779-A081-2BAAF52DDFBD}" destId="{64E58AD3-CDEF-4D74-B11A-9F8869E6769F}" srcOrd="1" destOrd="0" presId="urn:microsoft.com/office/officeart/2018/5/layout/IconCircleLabelList"/>
    <dgm:cxn modelId="{ACC53768-2AAC-462A-BFCF-58F8EBEBA40F}" type="presParOf" srcId="{A3CF680C-E548-4779-A081-2BAAF52DDFBD}" destId="{A264DDAA-32CF-4AB8-8FB1-42E1F276101C}" srcOrd="2" destOrd="0" presId="urn:microsoft.com/office/officeart/2018/5/layout/IconCircleLabelList"/>
    <dgm:cxn modelId="{5045AEFB-D985-4879-8698-0B447A72B77B}" type="presParOf" srcId="{A3CF680C-E548-4779-A081-2BAAF52DDFBD}" destId="{BAFC939D-CBCC-4ACF-990A-FA0DC465B11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F1422-CCBA-4A0C-BDBB-11DB43F064B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CF1D2E-882C-4E5F-BCCC-A423460682DF}">
      <dgm:prSet/>
      <dgm:spPr/>
      <dgm:t>
        <a:bodyPr/>
        <a:lstStyle/>
        <a:p>
          <a:pPr>
            <a:lnSpc>
              <a:spcPct val="100000"/>
            </a:lnSpc>
          </a:pPr>
          <a:r>
            <a:rPr lang="en-US"/>
            <a:t>Teams of clinicians that can be accessed/deployed without any law enforcement involvement</a:t>
          </a:r>
        </a:p>
      </dgm:t>
    </dgm:pt>
    <dgm:pt modelId="{C56E2C2C-A323-458D-B6ED-7712B57F1C99}" type="parTrans" cxnId="{A2BF7511-C3B1-4FFE-BFA3-943D7CCA1FEA}">
      <dgm:prSet/>
      <dgm:spPr/>
      <dgm:t>
        <a:bodyPr/>
        <a:lstStyle/>
        <a:p>
          <a:endParaRPr lang="en-US"/>
        </a:p>
      </dgm:t>
    </dgm:pt>
    <dgm:pt modelId="{A6A5E79A-C270-4A39-84F6-B37EB46118A9}" type="sibTrans" cxnId="{A2BF7511-C3B1-4FFE-BFA3-943D7CCA1FEA}">
      <dgm:prSet/>
      <dgm:spPr/>
      <dgm:t>
        <a:bodyPr/>
        <a:lstStyle/>
        <a:p>
          <a:endParaRPr lang="en-US"/>
        </a:p>
      </dgm:t>
    </dgm:pt>
    <dgm:pt modelId="{66EC8E36-C624-4D18-A51C-FF7367CC30D3}">
      <dgm:prSet/>
      <dgm:spPr/>
      <dgm:t>
        <a:bodyPr/>
        <a:lstStyle/>
        <a:p>
          <a:pPr>
            <a:lnSpc>
              <a:spcPct val="100000"/>
            </a:lnSpc>
          </a:pPr>
          <a:r>
            <a:rPr lang="en-US"/>
            <a:t>May respond at the request of law enforcement </a:t>
          </a:r>
        </a:p>
      </dgm:t>
    </dgm:pt>
    <dgm:pt modelId="{F5630408-B3A9-40BA-88C8-F8A2B671E448}" type="parTrans" cxnId="{D0ED0E3F-F9C6-4EEB-87CB-9EE11D145B2E}">
      <dgm:prSet/>
      <dgm:spPr/>
      <dgm:t>
        <a:bodyPr/>
        <a:lstStyle/>
        <a:p>
          <a:endParaRPr lang="en-US"/>
        </a:p>
      </dgm:t>
    </dgm:pt>
    <dgm:pt modelId="{2FA094BE-23BB-42F8-9BB7-EFB5F677B734}" type="sibTrans" cxnId="{D0ED0E3F-F9C6-4EEB-87CB-9EE11D145B2E}">
      <dgm:prSet/>
      <dgm:spPr/>
      <dgm:t>
        <a:bodyPr/>
        <a:lstStyle/>
        <a:p>
          <a:endParaRPr lang="en-US"/>
        </a:p>
      </dgm:t>
    </dgm:pt>
    <dgm:pt modelId="{493EBF00-C612-41D3-B241-3A66BA8D6545}">
      <dgm:prSet/>
      <dgm:spPr/>
      <dgm:t>
        <a:bodyPr/>
        <a:lstStyle/>
        <a:p>
          <a:pPr>
            <a:lnSpc>
              <a:spcPct val="100000"/>
            </a:lnSpc>
          </a:pPr>
          <a:r>
            <a:rPr lang="en-US" dirty="0"/>
            <a:t>May request law enforcement assistance when safety issues are identified</a:t>
          </a:r>
        </a:p>
      </dgm:t>
    </dgm:pt>
    <dgm:pt modelId="{326DC3BA-5059-482D-AF9C-74955D058376}" type="parTrans" cxnId="{0C01E428-939C-45D1-BA81-BA151B6069E6}">
      <dgm:prSet/>
      <dgm:spPr/>
      <dgm:t>
        <a:bodyPr/>
        <a:lstStyle/>
        <a:p>
          <a:endParaRPr lang="en-US"/>
        </a:p>
      </dgm:t>
    </dgm:pt>
    <dgm:pt modelId="{FFBF393C-A539-44CE-8A7F-4ACF97EB7BAF}" type="sibTrans" cxnId="{0C01E428-939C-45D1-BA81-BA151B6069E6}">
      <dgm:prSet/>
      <dgm:spPr/>
      <dgm:t>
        <a:bodyPr/>
        <a:lstStyle/>
        <a:p>
          <a:endParaRPr lang="en-US"/>
        </a:p>
      </dgm:t>
    </dgm:pt>
    <dgm:pt modelId="{A9D488FD-B638-4332-A392-F313362A40D9}">
      <dgm:prSet/>
      <dgm:spPr/>
      <dgm:t>
        <a:bodyPr/>
        <a:lstStyle/>
        <a:p>
          <a:pPr>
            <a:lnSpc>
              <a:spcPct val="100000"/>
            </a:lnSpc>
          </a:pPr>
          <a:r>
            <a:rPr lang="en-US" dirty="0"/>
            <a:t>In several communities, CIT/PMHC programs have advocated and developed Mobile Crisis Teams as part of the crisis response system</a:t>
          </a:r>
        </a:p>
      </dgm:t>
    </dgm:pt>
    <dgm:pt modelId="{A8843639-A17C-47E8-8CDB-E0C69B85C42F}" type="parTrans" cxnId="{F55CD544-34DF-447F-96A8-1F9A7E95833D}">
      <dgm:prSet/>
      <dgm:spPr/>
      <dgm:t>
        <a:bodyPr/>
        <a:lstStyle/>
        <a:p>
          <a:endParaRPr lang="en-US"/>
        </a:p>
      </dgm:t>
    </dgm:pt>
    <dgm:pt modelId="{0F4A9D0E-B0DE-4326-A666-91634CC70DB6}" type="sibTrans" cxnId="{F55CD544-34DF-447F-96A8-1F9A7E95833D}">
      <dgm:prSet/>
      <dgm:spPr/>
      <dgm:t>
        <a:bodyPr/>
        <a:lstStyle/>
        <a:p>
          <a:endParaRPr lang="en-US"/>
        </a:p>
      </dgm:t>
    </dgm:pt>
    <dgm:pt modelId="{C0BC555A-61A8-4002-BEA1-2127E2AC9525}" type="pres">
      <dgm:prSet presAssocID="{0F1F1422-CCBA-4A0C-BDBB-11DB43F064B0}" presName="root" presStyleCnt="0">
        <dgm:presLayoutVars>
          <dgm:dir/>
          <dgm:resizeHandles val="exact"/>
        </dgm:presLayoutVars>
      </dgm:prSet>
      <dgm:spPr/>
      <dgm:t>
        <a:bodyPr/>
        <a:lstStyle/>
        <a:p>
          <a:endParaRPr lang="en-US"/>
        </a:p>
      </dgm:t>
    </dgm:pt>
    <dgm:pt modelId="{5F885437-43E3-48A1-BFDC-AD1AFCD10862}" type="pres">
      <dgm:prSet presAssocID="{6BCF1D2E-882C-4E5F-BCCC-A423460682DF}" presName="compNode" presStyleCnt="0"/>
      <dgm:spPr/>
    </dgm:pt>
    <dgm:pt modelId="{6463E00F-1DA0-443E-A12C-F1E72A1142D4}" type="pres">
      <dgm:prSet presAssocID="{6BCF1D2E-882C-4E5F-BCCC-A423460682DF}" presName="bgRect" presStyleLbl="bgShp" presStyleIdx="0" presStyleCnt="4"/>
      <dgm:spPr/>
    </dgm:pt>
    <dgm:pt modelId="{B9E6B8CA-DA33-4529-B2B4-A6C31F49904A}" type="pres">
      <dgm:prSet presAssocID="{6BCF1D2E-882C-4E5F-BCCC-A423460682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6386EF66-9F71-48AA-9CB2-F4E7DFC2091A}" type="pres">
      <dgm:prSet presAssocID="{6BCF1D2E-882C-4E5F-BCCC-A423460682DF}" presName="spaceRect" presStyleCnt="0"/>
      <dgm:spPr/>
    </dgm:pt>
    <dgm:pt modelId="{CA3CD2C3-A7EE-4F3E-B9ED-096F3BB2FEA2}" type="pres">
      <dgm:prSet presAssocID="{6BCF1D2E-882C-4E5F-BCCC-A423460682DF}" presName="parTx" presStyleLbl="revTx" presStyleIdx="0" presStyleCnt="4">
        <dgm:presLayoutVars>
          <dgm:chMax val="0"/>
          <dgm:chPref val="0"/>
        </dgm:presLayoutVars>
      </dgm:prSet>
      <dgm:spPr/>
      <dgm:t>
        <a:bodyPr/>
        <a:lstStyle/>
        <a:p>
          <a:endParaRPr lang="en-US"/>
        </a:p>
      </dgm:t>
    </dgm:pt>
    <dgm:pt modelId="{6837E993-1DFB-4B27-97DE-6B52F4823E19}" type="pres">
      <dgm:prSet presAssocID="{A6A5E79A-C270-4A39-84F6-B37EB46118A9}" presName="sibTrans" presStyleCnt="0"/>
      <dgm:spPr/>
    </dgm:pt>
    <dgm:pt modelId="{A625F1C6-9D39-4469-9E49-04F7138D6DC5}" type="pres">
      <dgm:prSet presAssocID="{66EC8E36-C624-4D18-A51C-FF7367CC30D3}" presName="compNode" presStyleCnt="0"/>
      <dgm:spPr/>
    </dgm:pt>
    <dgm:pt modelId="{F20F56B4-32D6-4F9C-BC10-05E0D55575A0}" type="pres">
      <dgm:prSet presAssocID="{66EC8E36-C624-4D18-A51C-FF7367CC30D3}" presName="bgRect" presStyleLbl="bgShp" presStyleIdx="1" presStyleCnt="4"/>
      <dgm:spPr/>
    </dgm:pt>
    <dgm:pt modelId="{35F1E96C-E126-497D-AD0D-AD6AFB2BC5C5}" type="pres">
      <dgm:prSet presAssocID="{66EC8E36-C624-4D18-A51C-FF7367CC30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avel"/>
        </a:ext>
      </dgm:extLst>
    </dgm:pt>
    <dgm:pt modelId="{8B3BBDDB-DC06-4A2B-84D6-234442A9797C}" type="pres">
      <dgm:prSet presAssocID="{66EC8E36-C624-4D18-A51C-FF7367CC30D3}" presName="spaceRect" presStyleCnt="0"/>
      <dgm:spPr/>
    </dgm:pt>
    <dgm:pt modelId="{3F9C0127-908E-4BA8-85A6-AE5501C481E2}" type="pres">
      <dgm:prSet presAssocID="{66EC8E36-C624-4D18-A51C-FF7367CC30D3}" presName="parTx" presStyleLbl="revTx" presStyleIdx="1" presStyleCnt="4">
        <dgm:presLayoutVars>
          <dgm:chMax val="0"/>
          <dgm:chPref val="0"/>
        </dgm:presLayoutVars>
      </dgm:prSet>
      <dgm:spPr/>
      <dgm:t>
        <a:bodyPr/>
        <a:lstStyle/>
        <a:p>
          <a:endParaRPr lang="en-US"/>
        </a:p>
      </dgm:t>
    </dgm:pt>
    <dgm:pt modelId="{6B455DB3-A46E-4BDE-924F-FF292B530330}" type="pres">
      <dgm:prSet presAssocID="{2FA094BE-23BB-42F8-9BB7-EFB5F677B734}" presName="sibTrans" presStyleCnt="0"/>
      <dgm:spPr/>
    </dgm:pt>
    <dgm:pt modelId="{F9FD15C0-631A-40B6-9E61-C9FE9ADDFB88}" type="pres">
      <dgm:prSet presAssocID="{493EBF00-C612-41D3-B241-3A66BA8D6545}" presName="compNode" presStyleCnt="0"/>
      <dgm:spPr/>
    </dgm:pt>
    <dgm:pt modelId="{EDFC12F9-C0D8-4AEA-B203-0060DD41710F}" type="pres">
      <dgm:prSet presAssocID="{493EBF00-C612-41D3-B241-3A66BA8D6545}" presName="bgRect" presStyleLbl="bgShp" presStyleIdx="2" presStyleCnt="4"/>
      <dgm:spPr/>
    </dgm:pt>
    <dgm:pt modelId="{1D9DD689-E707-4438-9BA2-B997541DCC6C}" type="pres">
      <dgm:prSet presAssocID="{493EBF00-C612-41D3-B241-3A66BA8D65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Warning"/>
        </a:ext>
      </dgm:extLst>
    </dgm:pt>
    <dgm:pt modelId="{C339FF13-8D09-4C26-80BB-0F134F0F16BF}" type="pres">
      <dgm:prSet presAssocID="{493EBF00-C612-41D3-B241-3A66BA8D6545}" presName="spaceRect" presStyleCnt="0"/>
      <dgm:spPr/>
    </dgm:pt>
    <dgm:pt modelId="{A7418310-2E97-425C-818D-05E18FD0487A}" type="pres">
      <dgm:prSet presAssocID="{493EBF00-C612-41D3-B241-3A66BA8D6545}" presName="parTx" presStyleLbl="revTx" presStyleIdx="2" presStyleCnt="4">
        <dgm:presLayoutVars>
          <dgm:chMax val="0"/>
          <dgm:chPref val="0"/>
        </dgm:presLayoutVars>
      </dgm:prSet>
      <dgm:spPr/>
      <dgm:t>
        <a:bodyPr/>
        <a:lstStyle/>
        <a:p>
          <a:endParaRPr lang="en-US"/>
        </a:p>
      </dgm:t>
    </dgm:pt>
    <dgm:pt modelId="{01F46D72-FDDD-433C-8D85-B891225FCED5}" type="pres">
      <dgm:prSet presAssocID="{FFBF393C-A539-44CE-8A7F-4ACF97EB7BAF}" presName="sibTrans" presStyleCnt="0"/>
      <dgm:spPr/>
    </dgm:pt>
    <dgm:pt modelId="{EF03F20E-6435-4D33-BA8A-1FBD2069E36C}" type="pres">
      <dgm:prSet presAssocID="{A9D488FD-B638-4332-A392-F313362A40D9}" presName="compNode" presStyleCnt="0"/>
      <dgm:spPr/>
    </dgm:pt>
    <dgm:pt modelId="{14926847-7ADB-4A79-87AD-5C2CBD461956}" type="pres">
      <dgm:prSet presAssocID="{A9D488FD-B638-4332-A392-F313362A40D9}" presName="bgRect" presStyleLbl="bgShp" presStyleIdx="3" presStyleCnt="4"/>
      <dgm:spPr/>
    </dgm:pt>
    <dgm:pt modelId="{D1D10CCE-FA9C-4B14-812B-833B09B04A9C}" type="pres">
      <dgm:prSet presAssocID="{A9D488FD-B638-4332-A392-F313362A40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oup"/>
        </a:ext>
      </dgm:extLst>
    </dgm:pt>
    <dgm:pt modelId="{0F99AB41-4A05-4759-9495-22B9DBCDB626}" type="pres">
      <dgm:prSet presAssocID="{A9D488FD-B638-4332-A392-F313362A40D9}" presName="spaceRect" presStyleCnt="0"/>
      <dgm:spPr/>
    </dgm:pt>
    <dgm:pt modelId="{93592127-7485-4660-9E78-88820171A441}" type="pres">
      <dgm:prSet presAssocID="{A9D488FD-B638-4332-A392-F313362A40D9}" presName="parTx" presStyleLbl="revTx" presStyleIdx="3" presStyleCnt="4">
        <dgm:presLayoutVars>
          <dgm:chMax val="0"/>
          <dgm:chPref val="0"/>
        </dgm:presLayoutVars>
      </dgm:prSet>
      <dgm:spPr/>
      <dgm:t>
        <a:bodyPr/>
        <a:lstStyle/>
        <a:p>
          <a:endParaRPr lang="en-US"/>
        </a:p>
      </dgm:t>
    </dgm:pt>
  </dgm:ptLst>
  <dgm:cxnLst>
    <dgm:cxn modelId="{59BBE958-E92C-4A60-A5A3-B67B22058C7B}" type="presOf" srcId="{0F1F1422-CCBA-4A0C-BDBB-11DB43F064B0}" destId="{C0BC555A-61A8-4002-BEA1-2127E2AC9525}" srcOrd="0" destOrd="0" presId="urn:microsoft.com/office/officeart/2018/2/layout/IconVerticalSolidList"/>
    <dgm:cxn modelId="{D0ED0E3F-F9C6-4EEB-87CB-9EE11D145B2E}" srcId="{0F1F1422-CCBA-4A0C-BDBB-11DB43F064B0}" destId="{66EC8E36-C624-4D18-A51C-FF7367CC30D3}" srcOrd="1" destOrd="0" parTransId="{F5630408-B3A9-40BA-88C8-F8A2B671E448}" sibTransId="{2FA094BE-23BB-42F8-9BB7-EFB5F677B734}"/>
    <dgm:cxn modelId="{0C01E428-939C-45D1-BA81-BA151B6069E6}" srcId="{0F1F1422-CCBA-4A0C-BDBB-11DB43F064B0}" destId="{493EBF00-C612-41D3-B241-3A66BA8D6545}" srcOrd="2" destOrd="0" parTransId="{326DC3BA-5059-482D-AF9C-74955D058376}" sibTransId="{FFBF393C-A539-44CE-8A7F-4ACF97EB7BAF}"/>
    <dgm:cxn modelId="{EC1F349E-2389-4842-9424-C9F31C24EDB2}" type="presOf" srcId="{66EC8E36-C624-4D18-A51C-FF7367CC30D3}" destId="{3F9C0127-908E-4BA8-85A6-AE5501C481E2}" srcOrd="0" destOrd="0" presId="urn:microsoft.com/office/officeart/2018/2/layout/IconVerticalSolidList"/>
    <dgm:cxn modelId="{B5AA0FA4-D7FB-49CD-9486-23EEA15A58E5}" type="presOf" srcId="{A9D488FD-B638-4332-A392-F313362A40D9}" destId="{93592127-7485-4660-9E78-88820171A441}" srcOrd="0" destOrd="0" presId="urn:microsoft.com/office/officeart/2018/2/layout/IconVerticalSolidList"/>
    <dgm:cxn modelId="{4EB9C82B-84A1-4030-9650-F4ED4793D4B4}" type="presOf" srcId="{6BCF1D2E-882C-4E5F-BCCC-A423460682DF}" destId="{CA3CD2C3-A7EE-4F3E-B9ED-096F3BB2FEA2}" srcOrd="0" destOrd="0" presId="urn:microsoft.com/office/officeart/2018/2/layout/IconVerticalSolidList"/>
    <dgm:cxn modelId="{A2BF7511-C3B1-4FFE-BFA3-943D7CCA1FEA}" srcId="{0F1F1422-CCBA-4A0C-BDBB-11DB43F064B0}" destId="{6BCF1D2E-882C-4E5F-BCCC-A423460682DF}" srcOrd="0" destOrd="0" parTransId="{C56E2C2C-A323-458D-B6ED-7712B57F1C99}" sibTransId="{A6A5E79A-C270-4A39-84F6-B37EB46118A9}"/>
    <dgm:cxn modelId="{F55CD544-34DF-447F-96A8-1F9A7E95833D}" srcId="{0F1F1422-CCBA-4A0C-BDBB-11DB43F064B0}" destId="{A9D488FD-B638-4332-A392-F313362A40D9}" srcOrd="3" destOrd="0" parTransId="{A8843639-A17C-47E8-8CDB-E0C69B85C42F}" sibTransId="{0F4A9D0E-B0DE-4326-A666-91634CC70DB6}"/>
    <dgm:cxn modelId="{5D080F87-738E-4A65-A664-6F2951B82B17}" type="presOf" srcId="{493EBF00-C612-41D3-B241-3A66BA8D6545}" destId="{A7418310-2E97-425C-818D-05E18FD0487A}" srcOrd="0" destOrd="0" presId="urn:microsoft.com/office/officeart/2018/2/layout/IconVerticalSolidList"/>
    <dgm:cxn modelId="{DCE80F0C-E4CC-4F62-B3B4-AC7B8C9C136D}" type="presParOf" srcId="{C0BC555A-61A8-4002-BEA1-2127E2AC9525}" destId="{5F885437-43E3-48A1-BFDC-AD1AFCD10862}" srcOrd="0" destOrd="0" presId="urn:microsoft.com/office/officeart/2018/2/layout/IconVerticalSolidList"/>
    <dgm:cxn modelId="{B63D26C4-8439-4F7A-8869-5FD3A0C17A09}" type="presParOf" srcId="{5F885437-43E3-48A1-BFDC-AD1AFCD10862}" destId="{6463E00F-1DA0-443E-A12C-F1E72A1142D4}" srcOrd="0" destOrd="0" presId="urn:microsoft.com/office/officeart/2018/2/layout/IconVerticalSolidList"/>
    <dgm:cxn modelId="{A05AEDD4-D661-4387-9423-8CBA5A06A42D}" type="presParOf" srcId="{5F885437-43E3-48A1-BFDC-AD1AFCD10862}" destId="{B9E6B8CA-DA33-4529-B2B4-A6C31F49904A}" srcOrd="1" destOrd="0" presId="urn:microsoft.com/office/officeart/2018/2/layout/IconVerticalSolidList"/>
    <dgm:cxn modelId="{2683D4D2-F047-491B-8701-9756A8DF4A7C}" type="presParOf" srcId="{5F885437-43E3-48A1-BFDC-AD1AFCD10862}" destId="{6386EF66-9F71-48AA-9CB2-F4E7DFC2091A}" srcOrd="2" destOrd="0" presId="urn:microsoft.com/office/officeart/2018/2/layout/IconVerticalSolidList"/>
    <dgm:cxn modelId="{E3D423AE-6440-44C5-B532-929A014210B9}" type="presParOf" srcId="{5F885437-43E3-48A1-BFDC-AD1AFCD10862}" destId="{CA3CD2C3-A7EE-4F3E-B9ED-096F3BB2FEA2}" srcOrd="3" destOrd="0" presId="urn:microsoft.com/office/officeart/2018/2/layout/IconVerticalSolidList"/>
    <dgm:cxn modelId="{5968E776-E849-47EB-BE04-4109EEA36BD9}" type="presParOf" srcId="{C0BC555A-61A8-4002-BEA1-2127E2AC9525}" destId="{6837E993-1DFB-4B27-97DE-6B52F4823E19}" srcOrd="1" destOrd="0" presId="urn:microsoft.com/office/officeart/2018/2/layout/IconVerticalSolidList"/>
    <dgm:cxn modelId="{4FF3A25D-CBE8-4DB5-9D30-0CEEB3CDAEA5}" type="presParOf" srcId="{C0BC555A-61A8-4002-BEA1-2127E2AC9525}" destId="{A625F1C6-9D39-4469-9E49-04F7138D6DC5}" srcOrd="2" destOrd="0" presId="urn:microsoft.com/office/officeart/2018/2/layout/IconVerticalSolidList"/>
    <dgm:cxn modelId="{EB659DA3-BD81-456E-B2F0-86B494AB21C6}" type="presParOf" srcId="{A625F1C6-9D39-4469-9E49-04F7138D6DC5}" destId="{F20F56B4-32D6-4F9C-BC10-05E0D55575A0}" srcOrd="0" destOrd="0" presId="urn:microsoft.com/office/officeart/2018/2/layout/IconVerticalSolidList"/>
    <dgm:cxn modelId="{A973A8DC-184F-4459-93BC-CD1E27FD3767}" type="presParOf" srcId="{A625F1C6-9D39-4469-9E49-04F7138D6DC5}" destId="{35F1E96C-E126-497D-AD0D-AD6AFB2BC5C5}" srcOrd="1" destOrd="0" presId="urn:microsoft.com/office/officeart/2018/2/layout/IconVerticalSolidList"/>
    <dgm:cxn modelId="{154DC642-072C-435A-A8A6-F2C5256DF8F4}" type="presParOf" srcId="{A625F1C6-9D39-4469-9E49-04F7138D6DC5}" destId="{8B3BBDDB-DC06-4A2B-84D6-234442A9797C}" srcOrd="2" destOrd="0" presId="urn:microsoft.com/office/officeart/2018/2/layout/IconVerticalSolidList"/>
    <dgm:cxn modelId="{02C7D042-2F1C-42BE-8896-2583CF6F2210}" type="presParOf" srcId="{A625F1C6-9D39-4469-9E49-04F7138D6DC5}" destId="{3F9C0127-908E-4BA8-85A6-AE5501C481E2}" srcOrd="3" destOrd="0" presId="urn:microsoft.com/office/officeart/2018/2/layout/IconVerticalSolidList"/>
    <dgm:cxn modelId="{88A2E8E6-ED5B-43AD-ADEF-5DEBEA0649D4}" type="presParOf" srcId="{C0BC555A-61A8-4002-BEA1-2127E2AC9525}" destId="{6B455DB3-A46E-4BDE-924F-FF292B530330}" srcOrd="3" destOrd="0" presId="urn:microsoft.com/office/officeart/2018/2/layout/IconVerticalSolidList"/>
    <dgm:cxn modelId="{779519E4-DBAB-4874-ACB8-B77CF6C61296}" type="presParOf" srcId="{C0BC555A-61A8-4002-BEA1-2127E2AC9525}" destId="{F9FD15C0-631A-40B6-9E61-C9FE9ADDFB88}" srcOrd="4" destOrd="0" presId="urn:microsoft.com/office/officeart/2018/2/layout/IconVerticalSolidList"/>
    <dgm:cxn modelId="{4DB23BEE-E06D-4A44-9BBA-BDEF19655298}" type="presParOf" srcId="{F9FD15C0-631A-40B6-9E61-C9FE9ADDFB88}" destId="{EDFC12F9-C0D8-4AEA-B203-0060DD41710F}" srcOrd="0" destOrd="0" presId="urn:microsoft.com/office/officeart/2018/2/layout/IconVerticalSolidList"/>
    <dgm:cxn modelId="{68D3EC44-9D04-45B2-B7D4-FB261735A55D}" type="presParOf" srcId="{F9FD15C0-631A-40B6-9E61-C9FE9ADDFB88}" destId="{1D9DD689-E707-4438-9BA2-B997541DCC6C}" srcOrd="1" destOrd="0" presId="urn:microsoft.com/office/officeart/2018/2/layout/IconVerticalSolidList"/>
    <dgm:cxn modelId="{CD389F8C-80C0-47B6-835C-1E4C04C57D31}" type="presParOf" srcId="{F9FD15C0-631A-40B6-9E61-C9FE9ADDFB88}" destId="{C339FF13-8D09-4C26-80BB-0F134F0F16BF}" srcOrd="2" destOrd="0" presId="urn:microsoft.com/office/officeart/2018/2/layout/IconVerticalSolidList"/>
    <dgm:cxn modelId="{7AD7B543-D59B-4D83-9EB1-BA3D2FB2EB08}" type="presParOf" srcId="{F9FD15C0-631A-40B6-9E61-C9FE9ADDFB88}" destId="{A7418310-2E97-425C-818D-05E18FD0487A}" srcOrd="3" destOrd="0" presId="urn:microsoft.com/office/officeart/2018/2/layout/IconVerticalSolidList"/>
    <dgm:cxn modelId="{EB423427-F2C7-4A9F-A2CB-DAAB43C19614}" type="presParOf" srcId="{C0BC555A-61A8-4002-BEA1-2127E2AC9525}" destId="{01F46D72-FDDD-433C-8D85-B891225FCED5}" srcOrd="5" destOrd="0" presId="urn:microsoft.com/office/officeart/2018/2/layout/IconVerticalSolidList"/>
    <dgm:cxn modelId="{78DA95C5-9322-4852-9ED7-0A1779A389D0}" type="presParOf" srcId="{C0BC555A-61A8-4002-BEA1-2127E2AC9525}" destId="{EF03F20E-6435-4D33-BA8A-1FBD2069E36C}" srcOrd="6" destOrd="0" presId="urn:microsoft.com/office/officeart/2018/2/layout/IconVerticalSolidList"/>
    <dgm:cxn modelId="{F941267E-7BC8-4E8B-8472-E6FC41F0F1CB}" type="presParOf" srcId="{EF03F20E-6435-4D33-BA8A-1FBD2069E36C}" destId="{14926847-7ADB-4A79-87AD-5C2CBD461956}" srcOrd="0" destOrd="0" presId="urn:microsoft.com/office/officeart/2018/2/layout/IconVerticalSolidList"/>
    <dgm:cxn modelId="{17E50108-390F-4485-8375-F39F863D60BE}" type="presParOf" srcId="{EF03F20E-6435-4D33-BA8A-1FBD2069E36C}" destId="{D1D10CCE-FA9C-4B14-812B-833B09B04A9C}" srcOrd="1" destOrd="0" presId="urn:microsoft.com/office/officeart/2018/2/layout/IconVerticalSolidList"/>
    <dgm:cxn modelId="{65C5721B-BFA2-4676-A680-D9D12CCDE49A}" type="presParOf" srcId="{EF03F20E-6435-4D33-BA8A-1FBD2069E36C}" destId="{0F99AB41-4A05-4759-9495-22B9DBCDB626}" srcOrd="2" destOrd="0" presId="urn:microsoft.com/office/officeart/2018/2/layout/IconVerticalSolidList"/>
    <dgm:cxn modelId="{6B115503-81F1-4198-8F4D-0E89ACCBF7E1}" type="presParOf" srcId="{EF03F20E-6435-4D33-BA8A-1FBD2069E36C}" destId="{93592127-7485-4660-9E78-88820171A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5EB9F-C941-44A6-A039-ABAF2183BB7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6873C1D1-905D-4B0D-B1AC-52E71F9C1F8B}">
      <dgm:prSet/>
      <dgm:spPr/>
      <dgm:t>
        <a:bodyPr/>
        <a:lstStyle/>
        <a:p>
          <a:r>
            <a:rPr lang="en-US" dirty="0"/>
            <a:t>Examine Stakeholder acceptability</a:t>
          </a:r>
        </a:p>
      </dgm:t>
    </dgm:pt>
    <dgm:pt modelId="{5C9A339F-BEAE-433E-B4D8-373ED39670AB}" type="parTrans" cxnId="{FD7FA8B7-D084-4643-8090-58EB99630301}">
      <dgm:prSet/>
      <dgm:spPr/>
      <dgm:t>
        <a:bodyPr/>
        <a:lstStyle/>
        <a:p>
          <a:endParaRPr lang="en-US"/>
        </a:p>
      </dgm:t>
    </dgm:pt>
    <dgm:pt modelId="{3BF902DA-2050-46EE-B6DB-30D912E46206}" type="sibTrans" cxnId="{FD7FA8B7-D084-4643-8090-58EB99630301}">
      <dgm:prSet/>
      <dgm:spPr/>
      <dgm:t>
        <a:bodyPr/>
        <a:lstStyle/>
        <a:p>
          <a:endParaRPr lang="en-US"/>
        </a:p>
      </dgm:t>
    </dgm:pt>
    <dgm:pt modelId="{F1C50453-3BFE-4FA6-BE05-DD0602895510}">
      <dgm:prSet/>
      <dgm:spPr/>
      <dgm:t>
        <a:bodyPr/>
        <a:lstStyle/>
        <a:p>
          <a:r>
            <a:rPr lang="en-US" dirty="0"/>
            <a:t>Experimental (RCT or quasi-experimental) research testing the impact on immediate outcomes and subsequent police/emergency service contacts, hospitalizations, MH &amp; CJ outcomes</a:t>
          </a:r>
        </a:p>
      </dgm:t>
    </dgm:pt>
    <dgm:pt modelId="{4013C184-B97B-4001-B185-110E9B5CE38D}" type="parTrans" cxnId="{54DE55A0-5F8C-4D79-B24F-5139905C1570}">
      <dgm:prSet/>
      <dgm:spPr/>
      <dgm:t>
        <a:bodyPr/>
        <a:lstStyle/>
        <a:p>
          <a:endParaRPr lang="en-US"/>
        </a:p>
      </dgm:t>
    </dgm:pt>
    <dgm:pt modelId="{68E94D1A-08D8-4A23-9477-C8D96C0BF390}" type="sibTrans" cxnId="{54DE55A0-5F8C-4D79-B24F-5139905C1570}">
      <dgm:prSet/>
      <dgm:spPr/>
      <dgm:t>
        <a:bodyPr/>
        <a:lstStyle/>
        <a:p>
          <a:endParaRPr lang="en-US"/>
        </a:p>
      </dgm:t>
    </dgm:pt>
    <dgm:pt modelId="{1042E4F6-1022-41D4-AA6E-5C2630373A16}">
      <dgm:prSet/>
      <dgm:spPr/>
      <dgm:t>
        <a:bodyPr/>
        <a:lstStyle/>
        <a:p>
          <a:r>
            <a:rPr lang="en-US" dirty="0"/>
            <a:t>Examine Effectiveness for specific populations</a:t>
          </a:r>
        </a:p>
      </dgm:t>
    </dgm:pt>
    <dgm:pt modelId="{A9FF3E8A-C1E4-4D6D-A307-F9FBC7AE256C}" type="parTrans" cxnId="{128767EB-7DA1-44A1-B597-36CC38FFCA12}">
      <dgm:prSet/>
      <dgm:spPr/>
      <dgm:t>
        <a:bodyPr/>
        <a:lstStyle/>
        <a:p>
          <a:endParaRPr lang="en-US"/>
        </a:p>
      </dgm:t>
    </dgm:pt>
    <dgm:pt modelId="{F0F9927D-FA19-4A28-ADEC-ACFAE5216007}" type="sibTrans" cxnId="{128767EB-7DA1-44A1-B597-36CC38FFCA12}">
      <dgm:prSet/>
      <dgm:spPr/>
      <dgm:t>
        <a:bodyPr/>
        <a:lstStyle/>
        <a:p>
          <a:endParaRPr lang="en-US"/>
        </a:p>
      </dgm:t>
    </dgm:pt>
    <dgm:pt modelId="{E3E4E8F0-A35B-44E3-8D78-48633F155362}">
      <dgm:prSet/>
      <dgm:spPr/>
      <dgm:t>
        <a:bodyPr/>
        <a:lstStyle/>
        <a:p>
          <a:r>
            <a:rPr lang="en-US"/>
            <a:t>Cost effectiveness</a:t>
          </a:r>
        </a:p>
      </dgm:t>
    </dgm:pt>
    <dgm:pt modelId="{9055ACC0-F3A2-4C8B-9E37-0B28F9BB8A02}" type="parTrans" cxnId="{0D078091-57E9-42CB-97C8-86DEA05EE00D}">
      <dgm:prSet/>
      <dgm:spPr/>
      <dgm:t>
        <a:bodyPr/>
        <a:lstStyle/>
        <a:p>
          <a:endParaRPr lang="en-US"/>
        </a:p>
      </dgm:t>
    </dgm:pt>
    <dgm:pt modelId="{154ECFD0-771F-4A99-8836-490E7120FD28}" type="sibTrans" cxnId="{0D078091-57E9-42CB-97C8-86DEA05EE00D}">
      <dgm:prSet/>
      <dgm:spPr/>
      <dgm:t>
        <a:bodyPr/>
        <a:lstStyle/>
        <a:p>
          <a:endParaRPr lang="en-US"/>
        </a:p>
      </dgm:t>
    </dgm:pt>
    <dgm:pt modelId="{FF7E3D01-1CA2-425F-A8E5-59681BAD59C2}" type="pres">
      <dgm:prSet presAssocID="{61B5EB9F-C941-44A6-A039-ABAF2183BB73}" presName="vert0" presStyleCnt="0">
        <dgm:presLayoutVars>
          <dgm:dir/>
          <dgm:animOne val="branch"/>
          <dgm:animLvl val="lvl"/>
        </dgm:presLayoutVars>
      </dgm:prSet>
      <dgm:spPr/>
      <dgm:t>
        <a:bodyPr/>
        <a:lstStyle/>
        <a:p>
          <a:endParaRPr lang="en-US"/>
        </a:p>
      </dgm:t>
    </dgm:pt>
    <dgm:pt modelId="{4BAA4C14-0E37-4AC4-AC9A-7740E5113736}" type="pres">
      <dgm:prSet presAssocID="{6873C1D1-905D-4B0D-B1AC-52E71F9C1F8B}" presName="thickLine" presStyleLbl="alignNode1" presStyleIdx="0" presStyleCnt="4"/>
      <dgm:spPr/>
    </dgm:pt>
    <dgm:pt modelId="{8F603277-65C0-4064-919F-51A85C43D288}" type="pres">
      <dgm:prSet presAssocID="{6873C1D1-905D-4B0D-B1AC-52E71F9C1F8B}" presName="horz1" presStyleCnt="0"/>
      <dgm:spPr/>
    </dgm:pt>
    <dgm:pt modelId="{BE24D17E-14C8-4F5B-98D3-03657686E12E}" type="pres">
      <dgm:prSet presAssocID="{6873C1D1-905D-4B0D-B1AC-52E71F9C1F8B}" presName="tx1" presStyleLbl="revTx" presStyleIdx="0" presStyleCnt="4"/>
      <dgm:spPr/>
      <dgm:t>
        <a:bodyPr/>
        <a:lstStyle/>
        <a:p>
          <a:endParaRPr lang="en-US"/>
        </a:p>
      </dgm:t>
    </dgm:pt>
    <dgm:pt modelId="{B0C2F9E3-F88E-4463-817D-C626C6C020C6}" type="pres">
      <dgm:prSet presAssocID="{6873C1D1-905D-4B0D-B1AC-52E71F9C1F8B}" presName="vert1" presStyleCnt="0"/>
      <dgm:spPr/>
    </dgm:pt>
    <dgm:pt modelId="{36844D83-3350-4044-953D-4624B18EC38B}" type="pres">
      <dgm:prSet presAssocID="{F1C50453-3BFE-4FA6-BE05-DD0602895510}" presName="thickLine" presStyleLbl="alignNode1" presStyleIdx="1" presStyleCnt="4"/>
      <dgm:spPr/>
    </dgm:pt>
    <dgm:pt modelId="{A95D42AC-AE4C-4EBD-BB77-78A203560D96}" type="pres">
      <dgm:prSet presAssocID="{F1C50453-3BFE-4FA6-BE05-DD0602895510}" presName="horz1" presStyleCnt="0"/>
      <dgm:spPr/>
    </dgm:pt>
    <dgm:pt modelId="{1F56724E-10F7-40A3-B8C8-F74641E37579}" type="pres">
      <dgm:prSet presAssocID="{F1C50453-3BFE-4FA6-BE05-DD0602895510}" presName="tx1" presStyleLbl="revTx" presStyleIdx="1" presStyleCnt="4"/>
      <dgm:spPr/>
      <dgm:t>
        <a:bodyPr/>
        <a:lstStyle/>
        <a:p>
          <a:endParaRPr lang="en-US"/>
        </a:p>
      </dgm:t>
    </dgm:pt>
    <dgm:pt modelId="{96FE7FAB-28BE-4EEC-8397-EFB6990A2CF8}" type="pres">
      <dgm:prSet presAssocID="{F1C50453-3BFE-4FA6-BE05-DD0602895510}" presName="vert1" presStyleCnt="0"/>
      <dgm:spPr/>
    </dgm:pt>
    <dgm:pt modelId="{C12DD550-456C-4D11-8B50-DC513644BF84}" type="pres">
      <dgm:prSet presAssocID="{1042E4F6-1022-41D4-AA6E-5C2630373A16}" presName="thickLine" presStyleLbl="alignNode1" presStyleIdx="2" presStyleCnt="4"/>
      <dgm:spPr/>
    </dgm:pt>
    <dgm:pt modelId="{F175F221-37F3-4A22-8692-B3452D0D136F}" type="pres">
      <dgm:prSet presAssocID="{1042E4F6-1022-41D4-AA6E-5C2630373A16}" presName="horz1" presStyleCnt="0"/>
      <dgm:spPr/>
    </dgm:pt>
    <dgm:pt modelId="{D60E017C-071F-41A2-952B-16DE43ADCAF0}" type="pres">
      <dgm:prSet presAssocID="{1042E4F6-1022-41D4-AA6E-5C2630373A16}" presName="tx1" presStyleLbl="revTx" presStyleIdx="2" presStyleCnt="4"/>
      <dgm:spPr/>
      <dgm:t>
        <a:bodyPr/>
        <a:lstStyle/>
        <a:p>
          <a:endParaRPr lang="en-US"/>
        </a:p>
      </dgm:t>
    </dgm:pt>
    <dgm:pt modelId="{57831FCB-3697-45BC-8103-49DB6C1B23BB}" type="pres">
      <dgm:prSet presAssocID="{1042E4F6-1022-41D4-AA6E-5C2630373A16}" presName="vert1" presStyleCnt="0"/>
      <dgm:spPr/>
    </dgm:pt>
    <dgm:pt modelId="{B6BA8EEE-6343-4734-9459-89857A90DDEB}" type="pres">
      <dgm:prSet presAssocID="{E3E4E8F0-A35B-44E3-8D78-48633F155362}" presName="thickLine" presStyleLbl="alignNode1" presStyleIdx="3" presStyleCnt="4"/>
      <dgm:spPr/>
    </dgm:pt>
    <dgm:pt modelId="{9D64355E-1D2B-42DC-8AF2-F607A1517E43}" type="pres">
      <dgm:prSet presAssocID="{E3E4E8F0-A35B-44E3-8D78-48633F155362}" presName="horz1" presStyleCnt="0"/>
      <dgm:spPr/>
    </dgm:pt>
    <dgm:pt modelId="{91F3A64F-3DE9-4396-A2E6-37E922194A84}" type="pres">
      <dgm:prSet presAssocID="{E3E4E8F0-A35B-44E3-8D78-48633F155362}" presName="tx1" presStyleLbl="revTx" presStyleIdx="3" presStyleCnt="4"/>
      <dgm:spPr/>
      <dgm:t>
        <a:bodyPr/>
        <a:lstStyle/>
        <a:p>
          <a:endParaRPr lang="en-US"/>
        </a:p>
      </dgm:t>
    </dgm:pt>
    <dgm:pt modelId="{F96B5271-0A5E-4115-B4EC-5D269DD7DDBA}" type="pres">
      <dgm:prSet presAssocID="{E3E4E8F0-A35B-44E3-8D78-48633F155362}" presName="vert1" presStyleCnt="0"/>
      <dgm:spPr/>
    </dgm:pt>
  </dgm:ptLst>
  <dgm:cxnLst>
    <dgm:cxn modelId="{FD7FA8B7-D084-4643-8090-58EB99630301}" srcId="{61B5EB9F-C941-44A6-A039-ABAF2183BB73}" destId="{6873C1D1-905D-4B0D-B1AC-52E71F9C1F8B}" srcOrd="0" destOrd="0" parTransId="{5C9A339F-BEAE-433E-B4D8-373ED39670AB}" sibTransId="{3BF902DA-2050-46EE-B6DB-30D912E46206}"/>
    <dgm:cxn modelId="{8E775CDA-6BB5-44B7-AC2C-EEACE9267812}" type="presOf" srcId="{F1C50453-3BFE-4FA6-BE05-DD0602895510}" destId="{1F56724E-10F7-40A3-B8C8-F74641E37579}" srcOrd="0" destOrd="0" presId="urn:microsoft.com/office/officeart/2008/layout/LinedList"/>
    <dgm:cxn modelId="{75C1475D-245F-4BF7-8AB0-1CD604325C46}" type="presOf" srcId="{E3E4E8F0-A35B-44E3-8D78-48633F155362}" destId="{91F3A64F-3DE9-4396-A2E6-37E922194A84}" srcOrd="0" destOrd="0" presId="urn:microsoft.com/office/officeart/2008/layout/LinedList"/>
    <dgm:cxn modelId="{54DE55A0-5F8C-4D79-B24F-5139905C1570}" srcId="{61B5EB9F-C941-44A6-A039-ABAF2183BB73}" destId="{F1C50453-3BFE-4FA6-BE05-DD0602895510}" srcOrd="1" destOrd="0" parTransId="{4013C184-B97B-4001-B185-110E9B5CE38D}" sibTransId="{68E94D1A-08D8-4A23-9477-C8D96C0BF390}"/>
    <dgm:cxn modelId="{5644C4C8-7A84-44F1-8568-844B3ED39394}" type="presOf" srcId="{1042E4F6-1022-41D4-AA6E-5C2630373A16}" destId="{D60E017C-071F-41A2-952B-16DE43ADCAF0}" srcOrd="0" destOrd="0" presId="urn:microsoft.com/office/officeart/2008/layout/LinedList"/>
    <dgm:cxn modelId="{128767EB-7DA1-44A1-B597-36CC38FFCA12}" srcId="{61B5EB9F-C941-44A6-A039-ABAF2183BB73}" destId="{1042E4F6-1022-41D4-AA6E-5C2630373A16}" srcOrd="2" destOrd="0" parTransId="{A9FF3E8A-C1E4-4D6D-A307-F9FBC7AE256C}" sibTransId="{F0F9927D-FA19-4A28-ADEC-ACFAE5216007}"/>
    <dgm:cxn modelId="{A25F0EA7-6F30-481D-97A8-E2FE15750F42}" type="presOf" srcId="{61B5EB9F-C941-44A6-A039-ABAF2183BB73}" destId="{FF7E3D01-1CA2-425F-A8E5-59681BAD59C2}" srcOrd="0" destOrd="0" presId="urn:microsoft.com/office/officeart/2008/layout/LinedList"/>
    <dgm:cxn modelId="{1A923CB7-E91D-4BAC-B544-125A065954DD}" type="presOf" srcId="{6873C1D1-905D-4B0D-B1AC-52E71F9C1F8B}" destId="{BE24D17E-14C8-4F5B-98D3-03657686E12E}" srcOrd="0" destOrd="0" presId="urn:microsoft.com/office/officeart/2008/layout/LinedList"/>
    <dgm:cxn modelId="{0D078091-57E9-42CB-97C8-86DEA05EE00D}" srcId="{61B5EB9F-C941-44A6-A039-ABAF2183BB73}" destId="{E3E4E8F0-A35B-44E3-8D78-48633F155362}" srcOrd="3" destOrd="0" parTransId="{9055ACC0-F3A2-4C8B-9E37-0B28F9BB8A02}" sibTransId="{154ECFD0-771F-4A99-8836-490E7120FD28}"/>
    <dgm:cxn modelId="{93D996F8-6822-4B13-8A88-531F3E89E583}" type="presParOf" srcId="{FF7E3D01-1CA2-425F-A8E5-59681BAD59C2}" destId="{4BAA4C14-0E37-4AC4-AC9A-7740E5113736}" srcOrd="0" destOrd="0" presId="urn:microsoft.com/office/officeart/2008/layout/LinedList"/>
    <dgm:cxn modelId="{33A7E455-F71D-40B1-B9A4-3DCD088BF6BD}" type="presParOf" srcId="{FF7E3D01-1CA2-425F-A8E5-59681BAD59C2}" destId="{8F603277-65C0-4064-919F-51A85C43D288}" srcOrd="1" destOrd="0" presId="urn:microsoft.com/office/officeart/2008/layout/LinedList"/>
    <dgm:cxn modelId="{04B3E7C2-0C0C-4BB9-AC25-79E70CAC867A}" type="presParOf" srcId="{8F603277-65C0-4064-919F-51A85C43D288}" destId="{BE24D17E-14C8-4F5B-98D3-03657686E12E}" srcOrd="0" destOrd="0" presId="urn:microsoft.com/office/officeart/2008/layout/LinedList"/>
    <dgm:cxn modelId="{264703B4-D907-4267-8ECF-1648C95A5084}" type="presParOf" srcId="{8F603277-65C0-4064-919F-51A85C43D288}" destId="{B0C2F9E3-F88E-4463-817D-C626C6C020C6}" srcOrd="1" destOrd="0" presId="urn:microsoft.com/office/officeart/2008/layout/LinedList"/>
    <dgm:cxn modelId="{DA607E6A-9301-4C32-AF4E-36785430BC77}" type="presParOf" srcId="{FF7E3D01-1CA2-425F-A8E5-59681BAD59C2}" destId="{36844D83-3350-4044-953D-4624B18EC38B}" srcOrd="2" destOrd="0" presId="urn:microsoft.com/office/officeart/2008/layout/LinedList"/>
    <dgm:cxn modelId="{8E17D783-536B-48E2-B6B8-2BE1632DB452}" type="presParOf" srcId="{FF7E3D01-1CA2-425F-A8E5-59681BAD59C2}" destId="{A95D42AC-AE4C-4EBD-BB77-78A203560D96}" srcOrd="3" destOrd="0" presId="urn:microsoft.com/office/officeart/2008/layout/LinedList"/>
    <dgm:cxn modelId="{2566DDFC-60E5-4E60-BF86-37441D4F8411}" type="presParOf" srcId="{A95D42AC-AE4C-4EBD-BB77-78A203560D96}" destId="{1F56724E-10F7-40A3-B8C8-F74641E37579}" srcOrd="0" destOrd="0" presId="urn:microsoft.com/office/officeart/2008/layout/LinedList"/>
    <dgm:cxn modelId="{E66AF0A0-CD45-4C09-9D26-B58FE310A1A9}" type="presParOf" srcId="{A95D42AC-AE4C-4EBD-BB77-78A203560D96}" destId="{96FE7FAB-28BE-4EEC-8397-EFB6990A2CF8}" srcOrd="1" destOrd="0" presId="urn:microsoft.com/office/officeart/2008/layout/LinedList"/>
    <dgm:cxn modelId="{CEBD4F65-552A-42A1-BA25-402562FB256B}" type="presParOf" srcId="{FF7E3D01-1CA2-425F-A8E5-59681BAD59C2}" destId="{C12DD550-456C-4D11-8B50-DC513644BF84}" srcOrd="4" destOrd="0" presId="urn:microsoft.com/office/officeart/2008/layout/LinedList"/>
    <dgm:cxn modelId="{5DB69143-EB51-456B-BE68-225CE3D49CE7}" type="presParOf" srcId="{FF7E3D01-1CA2-425F-A8E5-59681BAD59C2}" destId="{F175F221-37F3-4A22-8692-B3452D0D136F}" srcOrd="5" destOrd="0" presId="urn:microsoft.com/office/officeart/2008/layout/LinedList"/>
    <dgm:cxn modelId="{8615F5A0-4542-4F5A-9438-317A2EF6DBD9}" type="presParOf" srcId="{F175F221-37F3-4A22-8692-B3452D0D136F}" destId="{D60E017C-071F-41A2-952B-16DE43ADCAF0}" srcOrd="0" destOrd="0" presId="urn:microsoft.com/office/officeart/2008/layout/LinedList"/>
    <dgm:cxn modelId="{1840238F-C66B-42AA-9B45-AA29C6699291}" type="presParOf" srcId="{F175F221-37F3-4A22-8692-B3452D0D136F}" destId="{57831FCB-3697-45BC-8103-49DB6C1B23BB}" srcOrd="1" destOrd="0" presId="urn:microsoft.com/office/officeart/2008/layout/LinedList"/>
    <dgm:cxn modelId="{DC813FE4-369C-4DAC-B4DE-667E8A9E6737}" type="presParOf" srcId="{FF7E3D01-1CA2-425F-A8E5-59681BAD59C2}" destId="{B6BA8EEE-6343-4734-9459-89857A90DDEB}" srcOrd="6" destOrd="0" presId="urn:microsoft.com/office/officeart/2008/layout/LinedList"/>
    <dgm:cxn modelId="{F38AD0AB-22DB-460E-A4FC-F23955DAB748}" type="presParOf" srcId="{FF7E3D01-1CA2-425F-A8E5-59681BAD59C2}" destId="{9D64355E-1D2B-42DC-8AF2-F607A1517E43}" srcOrd="7" destOrd="0" presId="urn:microsoft.com/office/officeart/2008/layout/LinedList"/>
    <dgm:cxn modelId="{D8E3A282-26DA-41AA-A8BD-5A18F5E0E04F}" type="presParOf" srcId="{9D64355E-1D2B-42DC-8AF2-F607A1517E43}" destId="{91F3A64F-3DE9-4396-A2E6-37E922194A84}" srcOrd="0" destOrd="0" presId="urn:microsoft.com/office/officeart/2008/layout/LinedList"/>
    <dgm:cxn modelId="{86430905-4CAA-4F96-AD5D-3AC5A4DFF3A0}" type="presParOf" srcId="{9D64355E-1D2B-42DC-8AF2-F607A1517E43}" destId="{F96B5271-0A5E-4115-B4EC-5D269DD7DD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5CC88B-3AA0-430F-8F26-81617AC3326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94842CA-56C6-489E-B963-358943342657}">
      <dgm:prSet custT="1"/>
      <dgm:spPr/>
      <dgm:t>
        <a:bodyPr/>
        <a:lstStyle/>
        <a:p>
          <a:pPr>
            <a:lnSpc>
              <a:spcPct val="100000"/>
            </a:lnSpc>
            <a:defRPr b="1"/>
          </a:pPr>
          <a:r>
            <a:rPr lang="en-US" sz="1800" dirty="0"/>
            <a:t>First mention in the literature is a descriptive study in 1995, LA’s Systemwide Mental Health Assessment Response Team</a:t>
          </a:r>
        </a:p>
        <a:p>
          <a:pPr>
            <a:lnSpc>
              <a:spcPct val="100000"/>
            </a:lnSpc>
            <a:defRPr b="1"/>
          </a:pPr>
          <a:r>
            <a:rPr lang="en-US" sz="1800" b="0" dirty="0"/>
            <a:t>Lamb et al., 1995 described outcomes :</a:t>
          </a:r>
        </a:p>
        <a:p>
          <a:pPr>
            <a:lnSpc>
              <a:spcPct val="100000"/>
            </a:lnSpc>
            <a:defRPr b="1"/>
          </a:pPr>
          <a:r>
            <a:rPr lang="en-US" sz="1800" b="0" dirty="0"/>
            <a:t>Teams were able to respond to individuals that were acutely ill and potentially violent, potentially reducing entry into the criminal justice system</a:t>
          </a:r>
        </a:p>
      </dgm:t>
    </dgm:pt>
    <dgm:pt modelId="{D7AC3F65-09C2-4D90-B16E-8EF55CDCC96A}" type="parTrans" cxnId="{24251735-B30E-4761-A492-A9B198F8225D}">
      <dgm:prSet/>
      <dgm:spPr/>
      <dgm:t>
        <a:bodyPr/>
        <a:lstStyle/>
        <a:p>
          <a:pPr algn="l"/>
          <a:endParaRPr lang="en-US"/>
        </a:p>
      </dgm:t>
    </dgm:pt>
    <dgm:pt modelId="{6F0B5E65-F310-4518-986E-8E333D369FA6}" type="sibTrans" cxnId="{24251735-B30E-4761-A492-A9B198F8225D}">
      <dgm:prSet/>
      <dgm:spPr/>
      <dgm:t>
        <a:bodyPr/>
        <a:lstStyle/>
        <a:p>
          <a:pPr algn="l"/>
          <a:endParaRPr lang="en-US"/>
        </a:p>
      </dgm:t>
    </dgm:pt>
    <dgm:pt modelId="{439C7F60-90FF-488E-80AF-42D585B8D3AA}">
      <dgm:prSet/>
      <dgm:spPr/>
      <dgm:t>
        <a:bodyPr/>
        <a:lstStyle/>
        <a:p>
          <a:pPr>
            <a:lnSpc>
              <a:spcPct val="100000"/>
            </a:lnSpc>
            <a:defRPr b="1"/>
          </a:pPr>
          <a:r>
            <a:rPr lang="en-US" dirty="0"/>
            <a:t>2010-on there has been an increase in articles/research on co-responder teams, much of it descriptive</a:t>
          </a:r>
        </a:p>
      </dgm:t>
    </dgm:pt>
    <dgm:pt modelId="{184DAA2B-1B38-402A-8626-8AEA11A8A940}" type="parTrans" cxnId="{8F67C2EF-8FE8-4D08-A1B3-E1F7D86BF774}">
      <dgm:prSet/>
      <dgm:spPr/>
      <dgm:t>
        <a:bodyPr/>
        <a:lstStyle/>
        <a:p>
          <a:pPr algn="l"/>
          <a:endParaRPr lang="en-US"/>
        </a:p>
      </dgm:t>
    </dgm:pt>
    <dgm:pt modelId="{F9BA80E4-EF5D-4A90-936A-FDFF8DDB4006}" type="sibTrans" cxnId="{8F67C2EF-8FE8-4D08-A1B3-E1F7D86BF774}">
      <dgm:prSet/>
      <dgm:spPr/>
      <dgm:t>
        <a:bodyPr/>
        <a:lstStyle/>
        <a:p>
          <a:pPr algn="l"/>
          <a:endParaRPr lang="en-US"/>
        </a:p>
      </dgm:t>
    </dgm:pt>
    <dgm:pt modelId="{35238606-8B04-47A3-A92C-1C548CD28D17}">
      <dgm:prSet/>
      <dgm:spPr/>
      <dgm:t>
        <a:bodyPr/>
        <a:lstStyle/>
        <a:p>
          <a:pPr>
            <a:lnSpc>
              <a:spcPct val="100000"/>
            </a:lnSpc>
          </a:pPr>
          <a:endParaRPr lang="en-US" dirty="0"/>
        </a:p>
      </dgm:t>
    </dgm:pt>
    <dgm:pt modelId="{C9D83CC8-F8BF-4DCF-8495-35B5C8616535}" type="parTrans" cxnId="{6B3FDFCD-0996-4329-824B-ED175D516EDE}">
      <dgm:prSet/>
      <dgm:spPr/>
      <dgm:t>
        <a:bodyPr/>
        <a:lstStyle/>
        <a:p>
          <a:pPr algn="l"/>
          <a:endParaRPr lang="en-US"/>
        </a:p>
      </dgm:t>
    </dgm:pt>
    <dgm:pt modelId="{4CA1EA5E-DEA7-4BD9-A570-F853692C0544}" type="sibTrans" cxnId="{6B3FDFCD-0996-4329-824B-ED175D516EDE}">
      <dgm:prSet/>
      <dgm:spPr/>
      <dgm:t>
        <a:bodyPr/>
        <a:lstStyle/>
        <a:p>
          <a:pPr algn="l"/>
          <a:endParaRPr lang="en-US"/>
        </a:p>
      </dgm:t>
    </dgm:pt>
    <dgm:pt modelId="{1C97FD54-7FFE-4B15-B65B-C4F783C29C6A}">
      <dgm:prSet/>
      <dgm:spPr/>
      <dgm:t>
        <a:bodyPr/>
        <a:lstStyle/>
        <a:p>
          <a:pPr>
            <a:lnSpc>
              <a:spcPct val="100000"/>
            </a:lnSpc>
          </a:pPr>
          <a:endParaRPr lang="en-US" dirty="0"/>
        </a:p>
      </dgm:t>
    </dgm:pt>
    <dgm:pt modelId="{42438D5F-218C-42BF-AD4E-826855C9D133}" type="parTrans" cxnId="{0D4B5176-0315-4989-AB34-B5A3B2A9440D}">
      <dgm:prSet/>
      <dgm:spPr/>
      <dgm:t>
        <a:bodyPr/>
        <a:lstStyle/>
        <a:p>
          <a:pPr algn="l"/>
          <a:endParaRPr lang="en-US"/>
        </a:p>
      </dgm:t>
    </dgm:pt>
    <dgm:pt modelId="{6575D562-6860-47C4-9AE2-75E5418B40D1}" type="sibTrans" cxnId="{0D4B5176-0315-4989-AB34-B5A3B2A9440D}">
      <dgm:prSet/>
      <dgm:spPr/>
      <dgm:t>
        <a:bodyPr/>
        <a:lstStyle/>
        <a:p>
          <a:pPr algn="l"/>
          <a:endParaRPr lang="en-US"/>
        </a:p>
      </dgm:t>
    </dgm:pt>
    <dgm:pt modelId="{B122241B-0531-45B9-8009-DA75CBFACB0B}" type="pres">
      <dgm:prSet presAssocID="{665CC88B-3AA0-430F-8F26-81617AC33262}" presName="root" presStyleCnt="0">
        <dgm:presLayoutVars>
          <dgm:dir/>
          <dgm:resizeHandles val="exact"/>
        </dgm:presLayoutVars>
      </dgm:prSet>
      <dgm:spPr/>
      <dgm:t>
        <a:bodyPr/>
        <a:lstStyle/>
        <a:p>
          <a:endParaRPr lang="en-US"/>
        </a:p>
      </dgm:t>
    </dgm:pt>
    <dgm:pt modelId="{94A90AA5-ACE0-49DB-8C4C-500963C47A8A}" type="pres">
      <dgm:prSet presAssocID="{494842CA-56C6-489E-B963-358943342657}" presName="compNode" presStyleCnt="0"/>
      <dgm:spPr/>
    </dgm:pt>
    <dgm:pt modelId="{CABB59BD-D7F3-411F-92E7-1389F5505E97}" type="pres">
      <dgm:prSet presAssocID="{494842CA-56C6-489E-B963-358943342657}" presName="iconRect" presStyleLbl="node1" presStyleIdx="0" presStyleCnt="2"/>
      <dgm:spPr>
        <a:blipFill rotWithShape="1">
          <a:blip xmlns:r="http://schemas.openxmlformats.org/officeDocument/2006/relationships" r:embed="rId1"/>
          <a:srcRect/>
          <a:stretch>
            <a:fillRect/>
          </a:stretch>
        </a:blipFill>
        <a:ln>
          <a:noFill/>
        </a:ln>
      </dgm:spPr>
    </dgm:pt>
    <dgm:pt modelId="{AA88AD03-7874-4037-B3A7-D7660AFBCD58}" type="pres">
      <dgm:prSet presAssocID="{494842CA-56C6-489E-B963-358943342657}" presName="iconSpace" presStyleCnt="0"/>
      <dgm:spPr/>
    </dgm:pt>
    <dgm:pt modelId="{8F27B002-3E16-40DD-BA72-B55CE2620188}" type="pres">
      <dgm:prSet presAssocID="{494842CA-56C6-489E-B963-358943342657}" presName="parTx" presStyleLbl="revTx" presStyleIdx="0" presStyleCnt="4" custScaleY="104170" custLinFactNeighborX="276" custLinFactNeighborY="11370">
        <dgm:presLayoutVars>
          <dgm:chMax val="0"/>
          <dgm:chPref val="0"/>
        </dgm:presLayoutVars>
      </dgm:prSet>
      <dgm:spPr/>
      <dgm:t>
        <a:bodyPr/>
        <a:lstStyle/>
        <a:p>
          <a:endParaRPr lang="en-US"/>
        </a:p>
      </dgm:t>
    </dgm:pt>
    <dgm:pt modelId="{C59FD449-38B2-4F35-9E20-A65E217A5AFA}" type="pres">
      <dgm:prSet presAssocID="{494842CA-56C6-489E-B963-358943342657}" presName="txSpace" presStyleCnt="0"/>
      <dgm:spPr/>
    </dgm:pt>
    <dgm:pt modelId="{D5D255A7-2D9A-4C2C-81FE-B51B78ADBF43}" type="pres">
      <dgm:prSet presAssocID="{494842CA-56C6-489E-B963-358943342657}" presName="desTx" presStyleLbl="revTx" presStyleIdx="1" presStyleCnt="4">
        <dgm:presLayoutVars/>
      </dgm:prSet>
      <dgm:spPr/>
    </dgm:pt>
    <dgm:pt modelId="{369ECC12-681A-4353-9368-8F6C88BB0E85}" type="pres">
      <dgm:prSet presAssocID="{6F0B5E65-F310-4518-986E-8E333D369FA6}" presName="sibTrans" presStyleCnt="0"/>
      <dgm:spPr/>
    </dgm:pt>
    <dgm:pt modelId="{991DC5CE-A229-452D-B0CD-51C82613B28A}" type="pres">
      <dgm:prSet presAssocID="{439C7F60-90FF-488E-80AF-42D585B8D3AA}" presName="compNode" presStyleCnt="0"/>
      <dgm:spPr/>
    </dgm:pt>
    <dgm:pt modelId="{D779504C-033D-43F9-94A6-7E740BE1F804}" type="pres">
      <dgm:prSet presAssocID="{439C7F60-90FF-488E-80AF-42D585B8D3AA}" presName="iconRect" presStyleLbl="node1" presStyleIdx="1" presStyleCnt="2" custScaleX="230879" custLinFactNeighborX="99155" custLinFactNeighborY="-1726"/>
      <dgm:spPr>
        <a:blipFill rotWithShape="1">
          <a:blip xmlns:r="http://schemas.openxmlformats.org/officeDocument/2006/relationships" r:embed="rId2"/>
          <a:srcRect/>
          <a:stretch>
            <a:fillRect l="-32000" r="-32000"/>
          </a:stretch>
        </a:blipFill>
        <a:ln>
          <a:noFill/>
        </a:ln>
      </dgm:spPr>
      <dgm:extLst>
        <a:ext uri="{E40237B7-FDA0-4F09-8148-C483321AD2D9}">
          <dgm14:cNvPr xmlns:dgm14="http://schemas.microsoft.com/office/drawing/2010/diagram" id="0" name="" descr="Fingerprint2"/>
        </a:ext>
      </dgm:extLst>
    </dgm:pt>
    <dgm:pt modelId="{B6C27B98-03FF-4B8A-8CDA-E96A18BB2E7F}" type="pres">
      <dgm:prSet presAssocID="{439C7F60-90FF-488E-80AF-42D585B8D3AA}" presName="iconSpace" presStyleCnt="0"/>
      <dgm:spPr/>
    </dgm:pt>
    <dgm:pt modelId="{54860230-D74D-4F0D-A818-B7BF674F232C}" type="pres">
      <dgm:prSet presAssocID="{439C7F60-90FF-488E-80AF-42D585B8D3AA}" presName="parTx" presStyleLbl="revTx" presStyleIdx="2" presStyleCnt="4">
        <dgm:presLayoutVars>
          <dgm:chMax val="0"/>
          <dgm:chPref val="0"/>
        </dgm:presLayoutVars>
      </dgm:prSet>
      <dgm:spPr/>
      <dgm:t>
        <a:bodyPr/>
        <a:lstStyle/>
        <a:p>
          <a:endParaRPr lang="en-US"/>
        </a:p>
      </dgm:t>
    </dgm:pt>
    <dgm:pt modelId="{E945B48A-54C0-4E17-8C87-A819934F0031}" type="pres">
      <dgm:prSet presAssocID="{439C7F60-90FF-488E-80AF-42D585B8D3AA}" presName="txSpace" presStyleCnt="0"/>
      <dgm:spPr/>
    </dgm:pt>
    <dgm:pt modelId="{27D5EABA-5AB8-4570-A384-5B28491AAA7C}" type="pres">
      <dgm:prSet presAssocID="{439C7F60-90FF-488E-80AF-42D585B8D3AA}" presName="desTx" presStyleLbl="revTx" presStyleIdx="3" presStyleCnt="4">
        <dgm:presLayoutVars/>
      </dgm:prSet>
      <dgm:spPr/>
      <dgm:t>
        <a:bodyPr/>
        <a:lstStyle/>
        <a:p>
          <a:endParaRPr lang="en-US"/>
        </a:p>
      </dgm:t>
    </dgm:pt>
  </dgm:ptLst>
  <dgm:cxnLst>
    <dgm:cxn modelId="{6B3FDFCD-0996-4329-824B-ED175D516EDE}" srcId="{439C7F60-90FF-488E-80AF-42D585B8D3AA}" destId="{35238606-8B04-47A3-A92C-1C548CD28D17}" srcOrd="0" destOrd="0" parTransId="{C9D83CC8-F8BF-4DCF-8495-35B5C8616535}" sibTransId="{4CA1EA5E-DEA7-4BD9-A570-F853692C0544}"/>
    <dgm:cxn modelId="{8F67C2EF-8FE8-4D08-A1B3-E1F7D86BF774}" srcId="{665CC88B-3AA0-430F-8F26-81617AC33262}" destId="{439C7F60-90FF-488E-80AF-42D585B8D3AA}" srcOrd="1" destOrd="0" parTransId="{184DAA2B-1B38-402A-8626-8AEA11A8A940}" sibTransId="{F9BA80E4-EF5D-4A90-936A-FDFF8DDB4006}"/>
    <dgm:cxn modelId="{0D4B5176-0315-4989-AB34-B5A3B2A9440D}" srcId="{439C7F60-90FF-488E-80AF-42D585B8D3AA}" destId="{1C97FD54-7FFE-4B15-B65B-C4F783C29C6A}" srcOrd="1" destOrd="0" parTransId="{42438D5F-218C-42BF-AD4E-826855C9D133}" sibTransId="{6575D562-6860-47C4-9AE2-75E5418B40D1}"/>
    <dgm:cxn modelId="{708B258F-6D2B-4CB4-942A-B4572A02E650}" type="presOf" srcId="{494842CA-56C6-489E-B963-358943342657}" destId="{8F27B002-3E16-40DD-BA72-B55CE2620188}" srcOrd="0" destOrd="0" presId="urn:microsoft.com/office/officeart/2018/2/layout/IconLabelDescriptionList"/>
    <dgm:cxn modelId="{A4709D32-B298-47F4-9A39-1F9B181EF8EF}" type="presOf" srcId="{665CC88B-3AA0-430F-8F26-81617AC33262}" destId="{B122241B-0531-45B9-8009-DA75CBFACB0B}" srcOrd="0" destOrd="0" presId="urn:microsoft.com/office/officeart/2018/2/layout/IconLabelDescriptionList"/>
    <dgm:cxn modelId="{FED073AF-F1A1-48D1-875D-163F4A3815DC}" type="presOf" srcId="{35238606-8B04-47A3-A92C-1C548CD28D17}" destId="{27D5EABA-5AB8-4570-A384-5B28491AAA7C}" srcOrd="0" destOrd="0" presId="urn:microsoft.com/office/officeart/2018/2/layout/IconLabelDescriptionList"/>
    <dgm:cxn modelId="{B632A2C6-9668-45A7-9EBC-35E93E308AC3}" type="presOf" srcId="{439C7F60-90FF-488E-80AF-42D585B8D3AA}" destId="{54860230-D74D-4F0D-A818-B7BF674F232C}" srcOrd="0" destOrd="0" presId="urn:microsoft.com/office/officeart/2018/2/layout/IconLabelDescriptionList"/>
    <dgm:cxn modelId="{100E3EEA-54ED-4265-9F18-BD7BEE2C0B50}" type="presOf" srcId="{1C97FD54-7FFE-4B15-B65B-C4F783C29C6A}" destId="{27D5EABA-5AB8-4570-A384-5B28491AAA7C}" srcOrd="0" destOrd="1" presId="urn:microsoft.com/office/officeart/2018/2/layout/IconLabelDescriptionList"/>
    <dgm:cxn modelId="{24251735-B30E-4761-A492-A9B198F8225D}" srcId="{665CC88B-3AA0-430F-8F26-81617AC33262}" destId="{494842CA-56C6-489E-B963-358943342657}" srcOrd="0" destOrd="0" parTransId="{D7AC3F65-09C2-4D90-B16E-8EF55CDCC96A}" sibTransId="{6F0B5E65-F310-4518-986E-8E333D369FA6}"/>
    <dgm:cxn modelId="{DE43ACD0-4A8A-4D88-BF80-BCC62D220753}" type="presParOf" srcId="{B122241B-0531-45B9-8009-DA75CBFACB0B}" destId="{94A90AA5-ACE0-49DB-8C4C-500963C47A8A}" srcOrd="0" destOrd="0" presId="urn:microsoft.com/office/officeart/2018/2/layout/IconLabelDescriptionList"/>
    <dgm:cxn modelId="{7D4B26C1-9AD3-44B9-A7CB-48E28C7232BA}" type="presParOf" srcId="{94A90AA5-ACE0-49DB-8C4C-500963C47A8A}" destId="{CABB59BD-D7F3-411F-92E7-1389F5505E97}" srcOrd="0" destOrd="0" presId="urn:microsoft.com/office/officeart/2018/2/layout/IconLabelDescriptionList"/>
    <dgm:cxn modelId="{2D6E0F5D-53C8-4F06-AC5A-CFE7E75D1BC7}" type="presParOf" srcId="{94A90AA5-ACE0-49DB-8C4C-500963C47A8A}" destId="{AA88AD03-7874-4037-B3A7-D7660AFBCD58}" srcOrd="1" destOrd="0" presId="urn:microsoft.com/office/officeart/2018/2/layout/IconLabelDescriptionList"/>
    <dgm:cxn modelId="{5F6BD820-B874-496C-9B97-FB790A450E36}" type="presParOf" srcId="{94A90AA5-ACE0-49DB-8C4C-500963C47A8A}" destId="{8F27B002-3E16-40DD-BA72-B55CE2620188}" srcOrd="2" destOrd="0" presId="urn:microsoft.com/office/officeart/2018/2/layout/IconLabelDescriptionList"/>
    <dgm:cxn modelId="{97D0146E-BF47-4BA6-850B-4023CAFCF13E}" type="presParOf" srcId="{94A90AA5-ACE0-49DB-8C4C-500963C47A8A}" destId="{C59FD449-38B2-4F35-9E20-A65E217A5AFA}" srcOrd="3" destOrd="0" presId="urn:microsoft.com/office/officeart/2018/2/layout/IconLabelDescriptionList"/>
    <dgm:cxn modelId="{4DA72E80-5BA7-4989-9434-AFCF58BA779C}" type="presParOf" srcId="{94A90AA5-ACE0-49DB-8C4C-500963C47A8A}" destId="{D5D255A7-2D9A-4C2C-81FE-B51B78ADBF43}" srcOrd="4" destOrd="0" presId="urn:microsoft.com/office/officeart/2018/2/layout/IconLabelDescriptionList"/>
    <dgm:cxn modelId="{C68D6E28-4858-4A4B-A7AF-9B660926DEAB}" type="presParOf" srcId="{B122241B-0531-45B9-8009-DA75CBFACB0B}" destId="{369ECC12-681A-4353-9368-8F6C88BB0E85}" srcOrd="1" destOrd="0" presId="urn:microsoft.com/office/officeart/2018/2/layout/IconLabelDescriptionList"/>
    <dgm:cxn modelId="{8411D87E-1773-4EF1-B6ED-DF6272827F1B}" type="presParOf" srcId="{B122241B-0531-45B9-8009-DA75CBFACB0B}" destId="{991DC5CE-A229-452D-B0CD-51C82613B28A}" srcOrd="2" destOrd="0" presId="urn:microsoft.com/office/officeart/2018/2/layout/IconLabelDescriptionList"/>
    <dgm:cxn modelId="{636EAF52-1138-444B-A640-07D65DCF0B35}" type="presParOf" srcId="{991DC5CE-A229-452D-B0CD-51C82613B28A}" destId="{D779504C-033D-43F9-94A6-7E740BE1F804}" srcOrd="0" destOrd="0" presId="urn:microsoft.com/office/officeart/2018/2/layout/IconLabelDescriptionList"/>
    <dgm:cxn modelId="{03489AE0-71A5-44E5-9566-9EE4E3F201A4}" type="presParOf" srcId="{991DC5CE-A229-452D-B0CD-51C82613B28A}" destId="{B6C27B98-03FF-4B8A-8CDA-E96A18BB2E7F}" srcOrd="1" destOrd="0" presId="urn:microsoft.com/office/officeart/2018/2/layout/IconLabelDescriptionList"/>
    <dgm:cxn modelId="{5F8CE75A-5F26-4411-B938-62EF0E664A9D}" type="presParOf" srcId="{991DC5CE-A229-452D-B0CD-51C82613B28A}" destId="{54860230-D74D-4F0D-A818-B7BF674F232C}" srcOrd="2" destOrd="0" presId="urn:microsoft.com/office/officeart/2018/2/layout/IconLabelDescriptionList"/>
    <dgm:cxn modelId="{1A5B3131-FB0C-4330-972E-75ADA9001EA4}" type="presParOf" srcId="{991DC5CE-A229-452D-B0CD-51C82613B28A}" destId="{E945B48A-54C0-4E17-8C87-A819934F0031}" srcOrd="3" destOrd="0" presId="urn:microsoft.com/office/officeart/2018/2/layout/IconLabelDescriptionList"/>
    <dgm:cxn modelId="{31C7B43C-7115-49F7-8E22-47D1F5D3D076}" type="presParOf" srcId="{991DC5CE-A229-452D-B0CD-51C82613B28A}" destId="{27D5EABA-5AB8-4570-A384-5B28491AAA7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8F902A-9009-4286-885B-B9FA0E7025C8}" type="doc">
      <dgm:prSet loTypeId="urn:microsoft.com/office/officeart/2005/8/layout/process4" loCatId="process" qsTypeId="urn:microsoft.com/office/officeart/2005/8/quickstyle/simple2" qsCatId="simple" csTypeId="urn:microsoft.com/office/officeart/2005/8/colors/accent4_2" csCatId="accent4" phldr="1"/>
      <dgm:spPr/>
      <dgm:t>
        <a:bodyPr/>
        <a:lstStyle/>
        <a:p>
          <a:endParaRPr lang="en-US"/>
        </a:p>
      </dgm:t>
    </dgm:pt>
    <dgm:pt modelId="{5E8B3390-4569-493B-84E0-81F5B88B6197}">
      <dgm:prSet/>
      <dgm:spPr/>
      <dgm:t>
        <a:bodyPr/>
        <a:lstStyle/>
        <a:p>
          <a:r>
            <a:rPr lang="en-US"/>
            <a:t>Designed to address individuals who have frequent contact with police and other emergency services, or are considered high risk</a:t>
          </a:r>
        </a:p>
      </dgm:t>
    </dgm:pt>
    <dgm:pt modelId="{5A5B4CD1-44C3-47CA-B78D-A6EB02FDDBC7}" type="parTrans" cxnId="{20AE5DF6-C77D-4E19-B73E-551CB697FE12}">
      <dgm:prSet/>
      <dgm:spPr/>
      <dgm:t>
        <a:bodyPr/>
        <a:lstStyle/>
        <a:p>
          <a:endParaRPr lang="en-US"/>
        </a:p>
      </dgm:t>
    </dgm:pt>
    <dgm:pt modelId="{B206D484-B868-45C1-B60E-7D329AAFA8F5}" type="sibTrans" cxnId="{20AE5DF6-C77D-4E19-B73E-551CB697FE12}">
      <dgm:prSet/>
      <dgm:spPr/>
      <dgm:t>
        <a:bodyPr/>
        <a:lstStyle/>
        <a:p>
          <a:endParaRPr lang="en-US"/>
        </a:p>
      </dgm:t>
    </dgm:pt>
    <dgm:pt modelId="{4D6A8AE7-81FB-4931-9CB5-CF761390E046}">
      <dgm:prSet/>
      <dgm:spPr/>
      <dgm:t>
        <a:bodyPr/>
        <a:lstStyle/>
        <a:p>
          <a:r>
            <a:rPr lang="en-US" dirty="0"/>
            <a:t>Clinician/officer teams provide outreach and follow-up care</a:t>
          </a:r>
        </a:p>
      </dgm:t>
    </dgm:pt>
    <dgm:pt modelId="{7B22E849-446C-4291-9DF6-00299E9D104D}" type="parTrans" cxnId="{CA9545C4-4ABE-4098-802D-A97D7B6C70E9}">
      <dgm:prSet/>
      <dgm:spPr/>
      <dgm:t>
        <a:bodyPr/>
        <a:lstStyle/>
        <a:p>
          <a:endParaRPr lang="en-US"/>
        </a:p>
      </dgm:t>
    </dgm:pt>
    <dgm:pt modelId="{A4A4E683-BC51-4CF8-8384-BFBB3ED27F15}" type="sibTrans" cxnId="{CA9545C4-4ABE-4098-802D-A97D7B6C70E9}">
      <dgm:prSet/>
      <dgm:spPr/>
      <dgm:t>
        <a:bodyPr/>
        <a:lstStyle/>
        <a:p>
          <a:endParaRPr lang="en-US"/>
        </a:p>
      </dgm:t>
    </dgm:pt>
    <dgm:pt modelId="{F427CCB1-A676-49E5-9187-39B8828E51E4}" type="pres">
      <dgm:prSet presAssocID="{CF8F902A-9009-4286-885B-B9FA0E7025C8}" presName="Name0" presStyleCnt="0">
        <dgm:presLayoutVars>
          <dgm:dir/>
          <dgm:animLvl val="lvl"/>
          <dgm:resizeHandles val="exact"/>
        </dgm:presLayoutVars>
      </dgm:prSet>
      <dgm:spPr/>
      <dgm:t>
        <a:bodyPr/>
        <a:lstStyle/>
        <a:p>
          <a:endParaRPr lang="en-US"/>
        </a:p>
      </dgm:t>
    </dgm:pt>
    <dgm:pt modelId="{0DB070CA-6656-4A90-9611-1CB3AD472A0D}" type="pres">
      <dgm:prSet presAssocID="{4D6A8AE7-81FB-4931-9CB5-CF761390E046}" presName="boxAndChildren" presStyleCnt="0"/>
      <dgm:spPr/>
    </dgm:pt>
    <dgm:pt modelId="{D4D08F62-D28F-4448-9894-CCC7C6FE71FB}" type="pres">
      <dgm:prSet presAssocID="{4D6A8AE7-81FB-4931-9CB5-CF761390E046}" presName="parentTextBox" presStyleLbl="node1" presStyleIdx="0" presStyleCnt="2"/>
      <dgm:spPr/>
      <dgm:t>
        <a:bodyPr/>
        <a:lstStyle/>
        <a:p>
          <a:endParaRPr lang="en-US"/>
        </a:p>
      </dgm:t>
    </dgm:pt>
    <dgm:pt modelId="{49535212-350A-4A18-8AD8-AAB3D01FC49A}" type="pres">
      <dgm:prSet presAssocID="{B206D484-B868-45C1-B60E-7D329AAFA8F5}" presName="sp" presStyleCnt="0"/>
      <dgm:spPr/>
    </dgm:pt>
    <dgm:pt modelId="{A0010D69-A0E4-4B8C-B87A-98FD121EAC2C}" type="pres">
      <dgm:prSet presAssocID="{5E8B3390-4569-493B-84E0-81F5B88B6197}" presName="arrowAndChildren" presStyleCnt="0"/>
      <dgm:spPr/>
    </dgm:pt>
    <dgm:pt modelId="{1EA3224D-34E0-4325-88D8-961883499BE7}" type="pres">
      <dgm:prSet presAssocID="{5E8B3390-4569-493B-84E0-81F5B88B6197}" presName="parentTextArrow" presStyleLbl="node1" presStyleIdx="1" presStyleCnt="2"/>
      <dgm:spPr/>
      <dgm:t>
        <a:bodyPr/>
        <a:lstStyle/>
        <a:p>
          <a:endParaRPr lang="en-US"/>
        </a:p>
      </dgm:t>
    </dgm:pt>
  </dgm:ptLst>
  <dgm:cxnLst>
    <dgm:cxn modelId="{B5BC928D-8623-4C8C-95E2-AF99FFE2240F}" type="presOf" srcId="{CF8F902A-9009-4286-885B-B9FA0E7025C8}" destId="{F427CCB1-A676-49E5-9187-39B8828E51E4}" srcOrd="0" destOrd="0" presId="urn:microsoft.com/office/officeart/2005/8/layout/process4"/>
    <dgm:cxn modelId="{0449523F-816B-49E5-93D0-A8646A42EF46}" type="presOf" srcId="{4D6A8AE7-81FB-4931-9CB5-CF761390E046}" destId="{D4D08F62-D28F-4448-9894-CCC7C6FE71FB}" srcOrd="0" destOrd="0" presId="urn:microsoft.com/office/officeart/2005/8/layout/process4"/>
    <dgm:cxn modelId="{5D9B54F4-BDEE-41C2-B8B6-3173E4B72252}" type="presOf" srcId="{5E8B3390-4569-493B-84E0-81F5B88B6197}" destId="{1EA3224D-34E0-4325-88D8-961883499BE7}" srcOrd="0" destOrd="0" presId="urn:microsoft.com/office/officeart/2005/8/layout/process4"/>
    <dgm:cxn modelId="{20AE5DF6-C77D-4E19-B73E-551CB697FE12}" srcId="{CF8F902A-9009-4286-885B-B9FA0E7025C8}" destId="{5E8B3390-4569-493B-84E0-81F5B88B6197}" srcOrd="0" destOrd="0" parTransId="{5A5B4CD1-44C3-47CA-B78D-A6EB02FDDBC7}" sibTransId="{B206D484-B868-45C1-B60E-7D329AAFA8F5}"/>
    <dgm:cxn modelId="{CA9545C4-4ABE-4098-802D-A97D7B6C70E9}" srcId="{CF8F902A-9009-4286-885B-B9FA0E7025C8}" destId="{4D6A8AE7-81FB-4931-9CB5-CF761390E046}" srcOrd="1" destOrd="0" parTransId="{7B22E849-446C-4291-9DF6-00299E9D104D}" sibTransId="{A4A4E683-BC51-4CF8-8384-BFBB3ED27F15}"/>
    <dgm:cxn modelId="{6D595BED-A9E3-4FEB-A7BC-289C8AC240BF}" type="presParOf" srcId="{F427CCB1-A676-49E5-9187-39B8828E51E4}" destId="{0DB070CA-6656-4A90-9611-1CB3AD472A0D}" srcOrd="0" destOrd="0" presId="urn:microsoft.com/office/officeart/2005/8/layout/process4"/>
    <dgm:cxn modelId="{A660A534-782F-4949-9E3B-6C6EAFB78128}" type="presParOf" srcId="{0DB070CA-6656-4A90-9611-1CB3AD472A0D}" destId="{D4D08F62-D28F-4448-9894-CCC7C6FE71FB}" srcOrd="0" destOrd="0" presId="urn:microsoft.com/office/officeart/2005/8/layout/process4"/>
    <dgm:cxn modelId="{B20F69F2-1F19-4F58-AD78-0C23BCD2192B}" type="presParOf" srcId="{F427CCB1-A676-49E5-9187-39B8828E51E4}" destId="{49535212-350A-4A18-8AD8-AAB3D01FC49A}" srcOrd="1" destOrd="0" presId="urn:microsoft.com/office/officeart/2005/8/layout/process4"/>
    <dgm:cxn modelId="{C669D8A6-C272-4E4D-B0E8-F864DE5F81B7}" type="presParOf" srcId="{F427CCB1-A676-49E5-9187-39B8828E51E4}" destId="{A0010D69-A0E4-4B8C-B87A-98FD121EAC2C}" srcOrd="2" destOrd="0" presId="urn:microsoft.com/office/officeart/2005/8/layout/process4"/>
    <dgm:cxn modelId="{0164C793-C182-49E3-A33B-9A3A0729F25C}" type="presParOf" srcId="{A0010D69-A0E4-4B8C-B87A-98FD121EAC2C}" destId="{1EA3224D-34E0-4325-88D8-961883499BE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413050-D9B2-4140-90D0-C9ECC18DA354}"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DF1942ED-349B-4F86-BEFB-BAA796370EDF}">
      <dgm:prSet custT="1"/>
      <dgm:spPr/>
      <dgm:t>
        <a:bodyPr/>
        <a:lstStyle/>
        <a:p>
          <a:r>
            <a:rPr lang="en-US" sz="1400" dirty="0"/>
            <a:t>Descriptive models of programs</a:t>
          </a:r>
        </a:p>
      </dgm:t>
    </dgm:pt>
    <dgm:pt modelId="{CA968986-483D-497B-ADB0-893D09054B0C}" type="parTrans" cxnId="{A5BF92EC-F514-4958-A3C3-A27C7C3C4C29}">
      <dgm:prSet/>
      <dgm:spPr/>
      <dgm:t>
        <a:bodyPr/>
        <a:lstStyle/>
        <a:p>
          <a:endParaRPr lang="en-US" sz="1400"/>
        </a:p>
      </dgm:t>
    </dgm:pt>
    <dgm:pt modelId="{8FCAE326-DB43-4517-BD35-40B5FCC29361}" type="sibTrans" cxnId="{A5BF92EC-F514-4958-A3C3-A27C7C3C4C29}">
      <dgm:prSet/>
      <dgm:spPr/>
      <dgm:t>
        <a:bodyPr/>
        <a:lstStyle/>
        <a:p>
          <a:endParaRPr lang="en-US" sz="1400"/>
        </a:p>
      </dgm:t>
    </dgm:pt>
    <dgm:pt modelId="{397D74BE-DF4E-4D80-A0D6-BF27947A9F64}">
      <dgm:prSet custT="1"/>
      <dgm:spPr/>
      <dgm:t>
        <a:bodyPr/>
        <a:lstStyle/>
        <a:p>
          <a:r>
            <a:rPr lang="en-US" sz="1400" dirty="0"/>
            <a:t>Stakeholder acceptability</a:t>
          </a:r>
        </a:p>
      </dgm:t>
    </dgm:pt>
    <dgm:pt modelId="{C3D3F44B-F078-4E91-9646-A664679C7696}" type="parTrans" cxnId="{F418502A-6614-42BA-9F2F-887F7F567C62}">
      <dgm:prSet/>
      <dgm:spPr/>
      <dgm:t>
        <a:bodyPr/>
        <a:lstStyle/>
        <a:p>
          <a:endParaRPr lang="en-US" sz="1400"/>
        </a:p>
      </dgm:t>
    </dgm:pt>
    <dgm:pt modelId="{FC84F5B3-8CB5-452F-B6B8-1DBB7D409091}" type="sibTrans" cxnId="{F418502A-6614-42BA-9F2F-887F7F567C62}">
      <dgm:prSet/>
      <dgm:spPr/>
      <dgm:t>
        <a:bodyPr/>
        <a:lstStyle/>
        <a:p>
          <a:endParaRPr lang="en-US" sz="1400"/>
        </a:p>
      </dgm:t>
    </dgm:pt>
    <dgm:pt modelId="{CD14E067-DEDC-4FE9-A294-EBE1557E12F4}">
      <dgm:prSet custT="1"/>
      <dgm:spPr/>
      <dgm:t>
        <a:bodyPr/>
        <a:lstStyle/>
        <a:p>
          <a:r>
            <a:rPr lang="en-US" sz="1400" dirty="0"/>
            <a:t>Experimental research testing impact of this model on subsequent police/emergency service contacts and MH/CJ outcomes.</a:t>
          </a:r>
        </a:p>
      </dgm:t>
    </dgm:pt>
    <dgm:pt modelId="{E1F0B187-9EB0-4386-9ADB-1D6BB3341B68}" type="parTrans" cxnId="{53D62F18-F1F4-47B5-9978-C9B78F28BFCF}">
      <dgm:prSet/>
      <dgm:spPr/>
      <dgm:t>
        <a:bodyPr/>
        <a:lstStyle/>
        <a:p>
          <a:endParaRPr lang="en-US" sz="1400"/>
        </a:p>
      </dgm:t>
    </dgm:pt>
    <dgm:pt modelId="{39156722-8C36-42F7-B472-AA9ADA66CDB0}" type="sibTrans" cxnId="{53D62F18-F1F4-47B5-9978-C9B78F28BFCF}">
      <dgm:prSet/>
      <dgm:spPr/>
      <dgm:t>
        <a:bodyPr/>
        <a:lstStyle/>
        <a:p>
          <a:endParaRPr lang="en-US" sz="1400"/>
        </a:p>
      </dgm:t>
    </dgm:pt>
    <dgm:pt modelId="{2CDEDF5A-BF88-4F6A-A9A5-F28935A0B327}">
      <dgm:prSet custT="1"/>
      <dgm:spPr/>
      <dgm:t>
        <a:bodyPr/>
        <a:lstStyle/>
        <a:p>
          <a:r>
            <a:rPr lang="en-US" sz="1400" dirty="0"/>
            <a:t>Effectiveness of model for specific populations</a:t>
          </a:r>
        </a:p>
      </dgm:t>
    </dgm:pt>
    <dgm:pt modelId="{10714BA7-EB49-4D0C-8E59-B71D12A615B2}" type="parTrans" cxnId="{2988B1D4-1555-44EE-A8ED-C412921E6A5C}">
      <dgm:prSet/>
      <dgm:spPr/>
      <dgm:t>
        <a:bodyPr/>
        <a:lstStyle/>
        <a:p>
          <a:endParaRPr lang="en-US" sz="1400"/>
        </a:p>
      </dgm:t>
    </dgm:pt>
    <dgm:pt modelId="{F2CC9772-1AB4-4105-82C0-B80ABE6E1A22}" type="sibTrans" cxnId="{2988B1D4-1555-44EE-A8ED-C412921E6A5C}">
      <dgm:prSet/>
      <dgm:spPr/>
      <dgm:t>
        <a:bodyPr/>
        <a:lstStyle/>
        <a:p>
          <a:endParaRPr lang="en-US" sz="1400"/>
        </a:p>
      </dgm:t>
    </dgm:pt>
    <dgm:pt modelId="{6CC5E7A1-83CF-4042-9D1F-B4CA59EC594B}">
      <dgm:prSet custT="1"/>
      <dgm:spPr/>
      <dgm:t>
        <a:bodyPr/>
        <a:lstStyle/>
        <a:p>
          <a:r>
            <a:rPr lang="en-US" sz="1400" dirty="0"/>
            <a:t>Cost effectiveness of this service model</a:t>
          </a:r>
        </a:p>
      </dgm:t>
    </dgm:pt>
    <dgm:pt modelId="{9371F375-D399-4271-854F-0274B692EAD7}" type="parTrans" cxnId="{632208B5-53A6-4ADF-9173-5C0EB4F16104}">
      <dgm:prSet/>
      <dgm:spPr/>
      <dgm:t>
        <a:bodyPr/>
        <a:lstStyle/>
        <a:p>
          <a:endParaRPr lang="en-US" sz="1400"/>
        </a:p>
      </dgm:t>
    </dgm:pt>
    <dgm:pt modelId="{7BE73690-8017-4D1E-AFB5-1D3686575C8F}" type="sibTrans" cxnId="{632208B5-53A6-4ADF-9173-5C0EB4F16104}">
      <dgm:prSet/>
      <dgm:spPr/>
      <dgm:t>
        <a:bodyPr/>
        <a:lstStyle/>
        <a:p>
          <a:endParaRPr lang="en-US" sz="1400"/>
        </a:p>
      </dgm:t>
    </dgm:pt>
    <dgm:pt modelId="{2632C08D-C05F-42B6-BF9D-E73D22A158AD}">
      <dgm:prSet custT="1"/>
      <dgm:spPr/>
      <dgm:t>
        <a:bodyPr/>
        <a:lstStyle/>
        <a:p>
          <a:r>
            <a:rPr lang="en-US" sz="1400" dirty="0"/>
            <a:t> “Frequent utilizer” criteria</a:t>
          </a:r>
        </a:p>
      </dgm:t>
    </dgm:pt>
    <dgm:pt modelId="{01D09D61-58F2-48B9-B0FF-319D56059AD3}" type="parTrans" cxnId="{C7FF3B69-0E54-429B-BCB7-069654B3DBA6}">
      <dgm:prSet/>
      <dgm:spPr/>
      <dgm:t>
        <a:bodyPr/>
        <a:lstStyle/>
        <a:p>
          <a:endParaRPr lang="en-US" sz="1400"/>
        </a:p>
      </dgm:t>
    </dgm:pt>
    <dgm:pt modelId="{333C4753-42D6-4BE4-A62F-8F13FF733C8A}" type="sibTrans" cxnId="{C7FF3B69-0E54-429B-BCB7-069654B3DBA6}">
      <dgm:prSet/>
      <dgm:spPr/>
      <dgm:t>
        <a:bodyPr/>
        <a:lstStyle/>
        <a:p>
          <a:endParaRPr lang="en-US" sz="1400"/>
        </a:p>
      </dgm:t>
    </dgm:pt>
    <dgm:pt modelId="{1D932098-18F8-4031-812C-56DC6C32199B}" type="pres">
      <dgm:prSet presAssocID="{4D413050-D9B2-4140-90D0-C9ECC18DA354}" presName="root" presStyleCnt="0">
        <dgm:presLayoutVars>
          <dgm:dir/>
          <dgm:resizeHandles val="exact"/>
        </dgm:presLayoutVars>
      </dgm:prSet>
      <dgm:spPr/>
      <dgm:t>
        <a:bodyPr/>
        <a:lstStyle/>
        <a:p>
          <a:endParaRPr lang="en-US"/>
        </a:p>
      </dgm:t>
    </dgm:pt>
    <dgm:pt modelId="{494C3C79-0CE2-47E4-B88E-654A42DEE9C1}" type="pres">
      <dgm:prSet presAssocID="{DF1942ED-349B-4F86-BEFB-BAA796370EDF}" presName="compNode" presStyleCnt="0"/>
      <dgm:spPr/>
    </dgm:pt>
    <dgm:pt modelId="{ABAEA90F-459F-43D6-9585-561A22A1EB4E}" type="pres">
      <dgm:prSet presAssocID="{DF1942ED-349B-4F86-BEFB-BAA796370EDF}" presName="bgRect" presStyleLbl="bgShp" presStyleIdx="0" presStyleCnt="6" custLinFactNeighborX="0" custLinFactNeighborY="8578"/>
      <dgm:spPr/>
    </dgm:pt>
    <dgm:pt modelId="{1DB9A867-B4A7-451F-B135-F67C7973172A}" type="pres">
      <dgm:prSet presAssocID="{DF1942ED-349B-4F86-BEFB-BAA796370EDF}"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Puzzle pieces"/>
        </a:ext>
      </dgm:extLst>
    </dgm:pt>
    <dgm:pt modelId="{B48247ED-16D0-410B-9DAE-494D9351A690}" type="pres">
      <dgm:prSet presAssocID="{DF1942ED-349B-4F86-BEFB-BAA796370EDF}" presName="spaceRect" presStyleCnt="0"/>
      <dgm:spPr/>
    </dgm:pt>
    <dgm:pt modelId="{D9A033E8-051A-4713-A07E-FA46DAE7DC59}" type="pres">
      <dgm:prSet presAssocID="{DF1942ED-349B-4F86-BEFB-BAA796370EDF}" presName="parTx" presStyleLbl="revTx" presStyleIdx="0" presStyleCnt="6">
        <dgm:presLayoutVars>
          <dgm:chMax val="0"/>
          <dgm:chPref val="0"/>
        </dgm:presLayoutVars>
      </dgm:prSet>
      <dgm:spPr/>
      <dgm:t>
        <a:bodyPr/>
        <a:lstStyle/>
        <a:p>
          <a:endParaRPr lang="en-US"/>
        </a:p>
      </dgm:t>
    </dgm:pt>
    <dgm:pt modelId="{1B7833D2-91C4-44F5-A64E-C890C304DAB8}" type="pres">
      <dgm:prSet presAssocID="{8FCAE326-DB43-4517-BD35-40B5FCC29361}" presName="sibTrans" presStyleCnt="0"/>
      <dgm:spPr/>
    </dgm:pt>
    <dgm:pt modelId="{EB3DC316-84F8-4D0B-AC96-4304FD9B2C54}" type="pres">
      <dgm:prSet presAssocID="{397D74BE-DF4E-4D80-A0D6-BF27947A9F64}" presName="compNode" presStyleCnt="0"/>
      <dgm:spPr/>
    </dgm:pt>
    <dgm:pt modelId="{FA51C6C7-7A63-4E70-A06E-E675B2668B9E}" type="pres">
      <dgm:prSet presAssocID="{397D74BE-DF4E-4D80-A0D6-BF27947A9F64}" presName="bgRect" presStyleLbl="bgShp" presStyleIdx="1" presStyleCnt="6"/>
      <dgm:spPr/>
    </dgm:pt>
    <dgm:pt modelId="{78E178EF-AA2D-4407-BF82-10316E131477}" type="pres">
      <dgm:prSet presAssocID="{397D74BE-DF4E-4D80-A0D6-BF27947A9F6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Thumbs up sign"/>
        </a:ext>
      </dgm:extLst>
    </dgm:pt>
    <dgm:pt modelId="{E6B1D925-76EB-4B38-AC54-E39E21556941}" type="pres">
      <dgm:prSet presAssocID="{397D74BE-DF4E-4D80-A0D6-BF27947A9F64}" presName="spaceRect" presStyleCnt="0"/>
      <dgm:spPr/>
    </dgm:pt>
    <dgm:pt modelId="{5DACBFF2-3D94-43F2-A078-1F97FB2B5116}" type="pres">
      <dgm:prSet presAssocID="{397D74BE-DF4E-4D80-A0D6-BF27947A9F64}" presName="parTx" presStyleLbl="revTx" presStyleIdx="1" presStyleCnt="6">
        <dgm:presLayoutVars>
          <dgm:chMax val="0"/>
          <dgm:chPref val="0"/>
        </dgm:presLayoutVars>
      </dgm:prSet>
      <dgm:spPr/>
      <dgm:t>
        <a:bodyPr/>
        <a:lstStyle/>
        <a:p>
          <a:endParaRPr lang="en-US"/>
        </a:p>
      </dgm:t>
    </dgm:pt>
    <dgm:pt modelId="{1FE7FD84-E184-424E-9C32-872D07DE0E44}" type="pres">
      <dgm:prSet presAssocID="{FC84F5B3-8CB5-452F-B6B8-1DBB7D409091}" presName="sibTrans" presStyleCnt="0"/>
      <dgm:spPr/>
    </dgm:pt>
    <dgm:pt modelId="{04EA94A6-80A0-42FD-B46A-E39FD07C84D4}" type="pres">
      <dgm:prSet presAssocID="{CD14E067-DEDC-4FE9-A294-EBE1557E12F4}" presName="compNode" presStyleCnt="0"/>
      <dgm:spPr/>
    </dgm:pt>
    <dgm:pt modelId="{382DFC84-113F-4CD2-BC78-BDF01870F7DC}" type="pres">
      <dgm:prSet presAssocID="{CD14E067-DEDC-4FE9-A294-EBE1557E12F4}" presName="bgRect" presStyleLbl="bgShp" presStyleIdx="2" presStyleCnt="6"/>
      <dgm:spPr/>
    </dgm:pt>
    <dgm:pt modelId="{4A7000B1-7F5B-44A4-AFDD-4D3B09AA9D3E}" type="pres">
      <dgm:prSet presAssocID="{CD14E067-DEDC-4FE9-A294-EBE1557E12F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iren"/>
        </a:ext>
      </dgm:extLst>
    </dgm:pt>
    <dgm:pt modelId="{09D288A2-833A-4CF0-8959-EFA43788BFA1}" type="pres">
      <dgm:prSet presAssocID="{CD14E067-DEDC-4FE9-A294-EBE1557E12F4}" presName="spaceRect" presStyleCnt="0"/>
      <dgm:spPr/>
    </dgm:pt>
    <dgm:pt modelId="{FD7255AF-09CA-4EF0-AE32-D6324DF27CD7}" type="pres">
      <dgm:prSet presAssocID="{CD14E067-DEDC-4FE9-A294-EBE1557E12F4}" presName="parTx" presStyleLbl="revTx" presStyleIdx="2" presStyleCnt="6">
        <dgm:presLayoutVars>
          <dgm:chMax val="0"/>
          <dgm:chPref val="0"/>
        </dgm:presLayoutVars>
      </dgm:prSet>
      <dgm:spPr/>
      <dgm:t>
        <a:bodyPr/>
        <a:lstStyle/>
        <a:p>
          <a:endParaRPr lang="en-US"/>
        </a:p>
      </dgm:t>
    </dgm:pt>
    <dgm:pt modelId="{F93EF307-B371-4E37-A838-0D4BBFABA0B8}" type="pres">
      <dgm:prSet presAssocID="{39156722-8C36-42F7-B472-AA9ADA66CDB0}" presName="sibTrans" presStyleCnt="0"/>
      <dgm:spPr/>
    </dgm:pt>
    <dgm:pt modelId="{D46CD025-2DB5-4947-97DF-CCFCCFFB882F}" type="pres">
      <dgm:prSet presAssocID="{2CDEDF5A-BF88-4F6A-A9A5-F28935A0B327}" presName="compNode" presStyleCnt="0"/>
      <dgm:spPr/>
    </dgm:pt>
    <dgm:pt modelId="{C3746ED1-3D8F-4F0C-921F-27FB04812AC9}" type="pres">
      <dgm:prSet presAssocID="{2CDEDF5A-BF88-4F6A-A9A5-F28935A0B327}" presName="bgRect" presStyleLbl="bgShp" presStyleIdx="3" presStyleCnt="6"/>
      <dgm:spPr/>
    </dgm:pt>
    <dgm:pt modelId="{20627211-3922-4896-BFEA-EA099B5E8B58}" type="pres">
      <dgm:prSet presAssocID="{2CDEDF5A-BF88-4F6A-A9A5-F28935A0B32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icroscope"/>
        </a:ext>
      </dgm:extLst>
    </dgm:pt>
    <dgm:pt modelId="{DC64FDF3-DC71-4981-9955-BA8FEB305D1A}" type="pres">
      <dgm:prSet presAssocID="{2CDEDF5A-BF88-4F6A-A9A5-F28935A0B327}" presName="spaceRect" presStyleCnt="0"/>
      <dgm:spPr/>
    </dgm:pt>
    <dgm:pt modelId="{BB349EF0-0D95-457E-A09A-B0509748BAF5}" type="pres">
      <dgm:prSet presAssocID="{2CDEDF5A-BF88-4F6A-A9A5-F28935A0B327}" presName="parTx" presStyleLbl="revTx" presStyleIdx="3" presStyleCnt="6">
        <dgm:presLayoutVars>
          <dgm:chMax val="0"/>
          <dgm:chPref val="0"/>
        </dgm:presLayoutVars>
      </dgm:prSet>
      <dgm:spPr/>
      <dgm:t>
        <a:bodyPr/>
        <a:lstStyle/>
        <a:p>
          <a:endParaRPr lang="en-US"/>
        </a:p>
      </dgm:t>
    </dgm:pt>
    <dgm:pt modelId="{4203D541-2B36-4D6B-BAE6-E05F07A69C98}" type="pres">
      <dgm:prSet presAssocID="{F2CC9772-1AB4-4105-82C0-B80ABE6E1A22}" presName="sibTrans" presStyleCnt="0"/>
      <dgm:spPr/>
    </dgm:pt>
    <dgm:pt modelId="{C6ED39B3-8AF8-47EA-87D5-5891D2CC98BD}" type="pres">
      <dgm:prSet presAssocID="{6CC5E7A1-83CF-4042-9D1F-B4CA59EC594B}" presName="compNode" presStyleCnt="0"/>
      <dgm:spPr/>
    </dgm:pt>
    <dgm:pt modelId="{614F3E0D-EC3F-471E-8AA9-20345BAE0C78}" type="pres">
      <dgm:prSet presAssocID="{6CC5E7A1-83CF-4042-9D1F-B4CA59EC594B}" presName="bgRect" presStyleLbl="bgShp" presStyleIdx="4" presStyleCnt="6"/>
      <dgm:spPr/>
    </dgm:pt>
    <dgm:pt modelId="{1EB3ED46-675A-4EAC-9B59-D5A04D627918}" type="pres">
      <dgm:prSet presAssocID="{6CC5E7A1-83CF-4042-9D1F-B4CA59EC59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extLst>
        <a:ext uri="{E40237B7-FDA0-4F09-8148-C483321AD2D9}">
          <dgm14:cNvPr xmlns:dgm14="http://schemas.microsoft.com/office/drawing/2010/diagram" id="0" name="" descr="Dollar"/>
        </a:ext>
      </dgm:extLst>
    </dgm:pt>
    <dgm:pt modelId="{8866F09D-B1A6-494B-8F84-AA9D78B50D3B}" type="pres">
      <dgm:prSet presAssocID="{6CC5E7A1-83CF-4042-9D1F-B4CA59EC594B}" presName="spaceRect" presStyleCnt="0"/>
      <dgm:spPr/>
    </dgm:pt>
    <dgm:pt modelId="{FCD867A4-92B8-4A4C-AAEE-AA5BF8B9BB70}" type="pres">
      <dgm:prSet presAssocID="{6CC5E7A1-83CF-4042-9D1F-B4CA59EC594B}" presName="parTx" presStyleLbl="revTx" presStyleIdx="4" presStyleCnt="6">
        <dgm:presLayoutVars>
          <dgm:chMax val="0"/>
          <dgm:chPref val="0"/>
        </dgm:presLayoutVars>
      </dgm:prSet>
      <dgm:spPr/>
      <dgm:t>
        <a:bodyPr/>
        <a:lstStyle/>
        <a:p>
          <a:endParaRPr lang="en-US"/>
        </a:p>
      </dgm:t>
    </dgm:pt>
    <dgm:pt modelId="{961C54A0-A1F1-40EB-A245-9C4D67A29A9B}" type="pres">
      <dgm:prSet presAssocID="{7BE73690-8017-4D1E-AFB5-1D3686575C8F}" presName="sibTrans" presStyleCnt="0"/>
      <dgm:spPr/>
    </dgm:pt>
    <dgm:pt modelId="{0722D7CE-B1A4-4FF5-A7C6-226680FA9A86}" type="pres">
      <dgm:prSet presAssocID="{2632C08D-C05F-42B6-BF9D-E73D22A158AD}" presName="compNode" presStyleCnt="0"/>
      <dgm:spPr/>
    </dgm:pt>
    <dgm:pt modelId="{D5F50983-CAF2-4DF8-BEF5-FD690A83B6D1}" type="pres">
      <dgm:prSet presAssocID="{2632C08D-C05F-42B6-BF9D-E73D22A158AD}" presName="bgRect" presStyleLbl="bgShp" presStyleIdx="5" presStyleCnt="6"/>
      <dgm:spPr/>
    </dgm:pt>
    <dgm:pt modelId="{A8DE83AE-750C-48DF-A742-28AE4684E12A}" type="pres">
      <dgm:prSet presAssocID="{2632C08D-C05F-42B6-BF9D-E73D22A158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ooks"/>
        </a:ext>
      </dgm:extLst>
    </dgm:pt>
    <dgm:pt modelId="{236F3C62-C1B3-426D-8589-DC805F0157D3}" type="pres">
      <dgm:prSet presAssocID="{2632C08D-C05F-42B6-BF9D-E73D22A158AD}" presName="spaceRect" presStyleCnt="0"/>
      <dgm:spPr/>
    </dgm:pt>
    <dgm:pt modelId="{DB60E074-C825-458E-9666-5FE0AD51C935}" type="pres">
      <dgm:prSet presAssocID="{2632C08D-C05F-42B6-BF9D-E73D22A158AD}" presName="parTx" presStyleLbl="revTx" presStyleIdx="5" presStyleCnt="6">
        <dgm:presLayoutVars>
          <dgm:chMax val="0"/>
          <dgm:chPref val="0"/>
        </dgm:presLayoutVars>
      </dgm:prSet>
      <dgm:spPr/>
      <dgm:t>
        <a:bodyPr/>
        <a:lstStyle/>
        <a:p>
          <a:endParaRPr lang="en-US"/>
        </a:p>
      </dgm:t>
    </dgm:pt>
  </dgm:ptLst>
  <dgm:cxnLst>
    <dgm:cxn modelId="{FBF923E6-FC7E-44AF-A8DE-1EB9C654BC6E}" type="presOf" srcId="{2632C08D-C05F-42B6-BF9D-E73D22A158AD}" destId="{DB60E074-C825-458E-9666-5FE0AD51C935}" srcOrd="0" destOrd="0" presId="urn:microsoft.com/office/officeart/2018/2/layout/IconVerticalSolidList"/>
    <dgm:cxn modelId="{1FC33A19-0D0C-4644-8A3F-432C9B0FB8BD}" type="presOf" srcId="{2CDEDF5A-BF88-4F6A-A9A5-F28935A0B327}" destId="{BB349EF0-0D95-457E-A09A-B0509748BAF5}" srcOrd="0" destOrd="0" presId="urn:microsoft.com/office/officeart/2018/2/layout/IconVerticalSolidList"/>
    <dgm:cxn modelId="{2A7BF7DC-F667-4EF9-AFEE-B07A5A799792}" type="presOf" srcId="{CD14E067-DEDC-4FE9-A294-EBE1557E12F4}" destId="{FD7255AF-09CA-4EF0-AE32-D6324DF27CD7}" srcOrd="0" destOrd="0" presId="urn:microsoft.com/office/officeart/2018/2/layout/IconVerticalSolidList"/>
    <dgm:cxn modelId="{F418502A-6614-42BA-9F2F-887F7F567C62}" srcId="{4D413050-D9B2-4140-90D0-C9ECC18DA354}" destId="{397D74BE-DF4E-4D80-A0D6-BF27947A9F64}" srcOrd="1" destOrd="0" parTransId="{C3D3F44B-F078-4E91-9646-A664679C7696}" sibTransId="{FC84F5B3-8CB5-452F-B6B8-1DBB7D409091}"/>
    <dgm:cxn modelId="{2988B1D4-1555-44EE-A8ED-C412921E6A5C}" srcId="{4D413050-D9B2-4140-90D0-C9ECC18DA354}" destId="{2CDEDF5A-BF88-4F6A-A9A5-F28935A0B327}" srcOrd="3" destOrd="0" parTransId="{10714BA7-EB49-4D0C-8E59-B71D12A615B2}" sibTransId="{F2CC9772-1AB4-4105-82C0-B80ABE6E1A22}"/>
    <dgm:cxn modelId="{0B337C9D-ED33-4BA6-9B8C-2D7E259434C3}" type="presOf" srcId="{6CC5E7A1-83CF-4042-9D1F-B4CA59EC594B}" destId="{FCD867A4-92B8-4A4C-AAEE-AA5BF8B9BB70}" srcOrd="0" destOrd="0" presId="urn:microsoft.com/office/officeart/2018/2/layout/IconVerticalSolidList"/>
    <dgm:cxn modelId="{C7FF3B69-0E54-429B-BCB7-069654B3DBA6}" srcId="{4D413050-D9B2-4140-90D0-C9ECC18DA354}" destId="{2632C08D-C05F-42B6-BF9D-E73D22A158AD}" srcOrd="5" destOrd="0" parTransId="{01D09D61-58F2-48B9-B0FF-319D56059AD3}" sibTransId="{333C4753-42D6-4BE4-A62F-8F13FF733C8A}"/>
    <dgm:cxn modelId="{A5BF92EC-F514-4958-A3C3-A27C7C3C4C29}" srcId="{4D413050-D9B2-4140-90D0-C9ECC18DA354}" destId="{DF1942ED-349B-4F86-BEFB-BAA796370EDF}" srcOrd="0" destOrd="0" parTransId="{CA968986-483D-497B-ADB0-893D09054B0C}" sibTransId="{8FCAE326-DB43-4517-BD35-40B5FCC29361}"/>
    <dgm:cxn modelId="{53D62F18-F1F4-47B5-9978-C9B78F28BFCF}" srcId="{4D413050-D9B2-4140-90D0-C9ECC18DA354}" destId="{CD14E067-DEDC-4FE9-A294-EBE1557E12F4}" srcOrd="2" destOrd="0" parTransId="{E1F0B187-9EB0-4386-9ADB-1D6BB3341B68}" sibTransId="{39156722-8C36-42F7-B472-AA9ADA66CDB0}"/>
    <dgm:cxn modelId="{48C43D74-B18F-47EC-AD99-ADC85FFD8D0F}" type="presOf" srcId="{DF1942ED-349B-4F86-BEFB-BAA796370EDF}" destId="{D9A033E8-051A-4713-A07E-FA46DAE7DC59}" srcOrd="0" destOrd="0" presId="urn:microsoft.com/office/officeart/2018/2/layout/IconVerticalSolidList"/>
    <dgm:cxn modelId="{632208B5-53A6-4ADF-9173-5C0EB4F16104}" srcId="{4D413050-D9B2-4140-90D0-C9ECC18DA354}" destId="{6CC5E7A1-83CF-4042-9D1F-B4CA59EC594B}" srcOrd="4" destOrd="0" parTransId="{9371F375-D399-4271-854F-0274B692EAD7}" sibTransId="{7BE73690-8017-4D1E-AFB5-1D3686575C8F}"/>
    <dgm:cxn modelId="{6A0CBF99-FD01-430F-80D8-40F52DA53C65}" type="presOf" srcId="{397D74BE-DF4E-4D80-A0D6-BF27947A9F64}" destId="{5DACBFF2-3D94-43F2-A078-1F97FB2B5116}" srcOrd="0" destOrd="0" presId="urn:microsoft.com/office/officeart/2018/2/layout/IconVerticalSolidList"/>
    <dgm:cxn modelId="{4E2445CF-AC26-4B5F-A1E5-71B8BF4810F6}" type="presOf" srcId="{4D413050-D9B2-4140-90D0-C9ECC18DA354}" destId="{1D932098-18F8-4031-812C-56DC6C32199B}" srcOrd="0" destOrd="0" presId="urn:microsoft.com/office/officeart/2018/2/layout/IconVerticalSolidList"/>
    <dgm:cxn modelId="{9DCB7DE5-2665-4577-BBFB-5EB949D09DDC}" type="presParOf" srcId="{1D932098-18F8-4031-812C-56DC6C32199B}" destId="{494C3C79-0CE2-47E4-B88E-654A42DEE9C1}" srcOrd="0" destOrd="0" presId="urn:microsoft.com/office/officeart/2018/2/layout/IconVerticalSolidList"/>
    <dgm:cxn modelId="{33F22704-1B23-40A9-9BEE-1655D85531BB}" type="presParOf" srcId="{494C3C79-0CE2-47E4-B88E-654A42DEE9C1}" destId="{ABAEA90F-459F-43D6-9585-561A22A1EB4E}" srcOrd="0" destOrd="0" presId="urn:microsoft.com/office/officeart/2018/2/layout/IconVerticalSolidList"/>
    <dgm:cxn modelId="{40FE83C4-E1A3-43D8-BD9A-D1D6E59AE901}" type="presParOf" srcId="{494C3C79-0CE2-47E4-B88E-654A42DEE9C1}" destId="{1DB9A867-B4A7-451F-B135-F67C7973172A}" srcOrd="1" destOrd="0" presId="urn:microsoft.com/office/officeart/2018/2/layout/IconVerticalSolidList"/>
    <dgm:cxn modelId="{8C8F2D6D-FAFF-4539-BAF6-5DC9EC9454FC}" type="presParOf" srcId="{494C3C79-0CE2-47E4-B88E-654A42DEE9C1}" destId="{B48247ED-16D0-410B-9DAE-494D9351A690}" srcOrd="2" destOrd="0" presId="urn:microsoft.com/office/officeart/2018/2/layout/IconVerticalSolidList"/>
    <dgm:cxn modelId="{ED0412CE-E573-420A-A4AA-249BFB7CBE9F}" type="presParOf" srcId="{494C3C79-0CE2-47E4-B88E-654A42DEE9C1}" destId="{D9A033E8-051A-4713-A07E-FA46DAE7DC59}" srcOrd="3" destOrd="0" presId="urn:microsoft.com/office/officeart/2018/2/layout/IconVerticalSolidList"/>
    <dgm:cxn modelId="{54386E49-D03D-4AF6-83AF-A890A8ABF647}" type="presParOf" srcId="{1D932098-18F8-4031-812C-56DC6C32199B}" destId="{1B7833D2-91C4-44F5-A64E-C890C304DAB8}" srcOrd="1" destOrd="0" presId="urn:microsoft.com/office/officeart/2018/2/layout/IconVerticalSolidList"/>
    <dgm:cxn modelId="{475DF82B-9A41-46F5-A75A-E7A8C41530B2}" type="presParOf" srcId="{1D932098-18F8-4031-812C-56DC6C32199B}" destId="{EB3DC316-84F8-4D0B-AC96-4304FD9B2C54}" srcOrd="2" destOrd="0" presId="urn:microsoft.com/office/officeart/2018/2/layout/IconVerticalSolidList"/>
    <dgm:cxn modelId="{9791F960-9640-45E0-BC59-6E3A1303EA91}" type="presParOf" srcId="{EB3DC316-84F8-4D0B-AC96-4304FD9B2C54}" destId="{FA51C6C7-7A63-4E70-A06E-E675B2668B9E}" srcOrd="0" destOrd="0" presId="urn:microsoft.com/office/officeart/2018/2/layout/IconVerticalSolidList"/>
    <dgm:cxn modelId="{F44AC1B5-B378-49AA-8B06-03D3E0FCC905}" type="presParOf" srcId="{EB3DC316-84F8-4D0B-AC96-4304FD9B2C54}" destId="{78E178EF-AA2D-4407-BF82-10316E131477}" srcOrd="1" destOrd="0" presId="urn:microsoft.com/office/officeart/2018/2/layout/IconVerticalSolidList"/>
    <dgm:cxn modelId="{E49BC56E-C924-4566-A385-22C6E77E36F0}" type="presParOf" srcId="{EB3DC316-84F8-4D0B-AC96-4304FD9B2C54}" destId="{E6B1D925-76EB-4B38-AC54-E39E21556941}" srcOrd="2" destOrd="0" presId="urn:microsoft.com/office/officeart/2018/2/layout/IconVerticalSolidList"/>
    <dgm:cxn modelId="{B92565A5-68AF-4A30-BC88-8F8465FE3366}" type="presParOf" srcId="{EB3DC316-84F8-4D0B-AC96-4304FD9B2C54}" destId="{5DACBFF2-3D94-43F2-A078-1F97FB2B5116}" srcOrd="3" destOrd="0" presId="urn:microsoft.com/office/officeart/2018/2/layout/IconVerticalSolidList"/>
    <dgm:cxn modelId="{52AE884A-F1DD-4771-87DD-730AD67791D2}" type="presParOf" srcId="{1D932098-18F8-4031-812C-56DC6C32199B}" destId="{1FE7FD84-E184-424E-9C32-872D07DE0E44}" srcOrd="3" destOrd="0" presId="urn:microsoft.com/office/officeart/2018/2/layout/IconVerticalSolidList"/>
    <dgm:cxn modelId="{305EFC24-7C8C-4E1C-8065-D8C2FCCEAE55}" type="presParOf" srcId="{1D932098-18F8-4031-812C-56DC6C32199B}" destId="{04EA94A6-80A0-42FD-B46A-E39FD07C84D4}" srcOrd="4" destOrd="0" presId="urn:microsoft.com/office/officeart/2018/2/layout/IconVerticalSolidList"/>
    <dgm:cxn modelId="{BA8B7F4A-DBBA-4DB5-93DC-811E642991E7}" type="presParOf" srcId="{04EA94A6-80A0-42FD-B46A-E39FD07C84D4}" destId="{382DFC84-113F-4CD2-BC78-BDF01870F7DC}" srcOrd="0" destOrd="0" presId="urn:microsoft.com/office/officeart/2018/2/layout/IconVerticalSolidList"/>
    <dgm:cxn modelId="{CA50944B-143B-4B1B-962E-7CDBBBCE0CB9}" type="presParOf" srcId="{04EA94A6-80A0-42FD-B46A-E39FD07C84D4}" destId="{4A7000B1-7F5B-44A4-AFDD-4D3B09AA9D3E}" srcOrd="1" destOrd="0" presId="urn:microsoft.com/office/officeart/2018/2/layout/IconVerticalSolidList"/>
    <dgm:cxn modelId="{844A4366-3A37-42BE-82E1-44B8580977C2}" type="presParOf" srcId="{04EA94A6-80A0-42FD-B46A-E39FD07C84D4}" destId="{09D288A2-833A-4CF0-8959-EFA43788BFA1}" srcOrd="2" destOrd="0" presId="urn:microsoft.com/office/officeart/2018/2/layout/IconVerticalSolidList"/>
    <dgm:cxn modelId="{980AE13E-C990-48C3-8FBC-5993B94FFE0E}" type="presParOf" srcId="{04EA94A6-80A0-42FD-B46A-E39FD07C84D4}" destId="{FD7255AF-09CA-4EF0-AE32-D6324DF27CD7}" srcOrd="3" destOrd="0" presId="urn:microsoft.com/office/officeart/2018/2/layout/IconVerticalSolidList"/>
    <dgm:cxn modelId="{888EC3B1-D2A4-40D1-A49D-A699B48EFE13}" type="presParOf" srcId="{1D932098-18F8-4031-812C-56DC6C32199B}" destId="{F93EF307-B371-4E37-A838-0D4BBFABA0B8}" srcOrd="5" destOrd="0" presId="urn:microsoft.com/office/officeart/2018/2/layout/IconVerticalSolidList"/>
    <dgm:cxn modelId="{667D4060-D492-4665-B2AF-4535DEE1B29B}" type="presParOf" srcId="{1D932098-18F8-4031-812C-56DC6C32199B}" destId="{D46CD025-2DB5-4947-97DF-CCFCCFFB882F}" srcOrd="6" destOrd="0" presId="urn:microsoft.com/office/officeart/2018/2/layout/IconVerticalSolidList"/>
    <dgm:cxn modelId="{B4FDE749-6EC2-45ED-93AD-30A8707BC166}" type="presParOf" srcId="{D46CD025-2DB5-4947-97DF-CCFCCFFB882F}" destId="{C3746ED1-3D8F-4F0C-921F-27FB04812AC9}" srcOrd="0" destOrd="0" presId="urn:microsoft.com/office/officeart/2018/2/layout/IconVerticalSolidList"/>
    <dgm:cxn modelId="{3A1EF86D-BBE6-475F-BC1A-96DE8179C3F4}" type="presParOf" srcId="{D46CD025-2DB5-4947-97DF-CCFCCFFB882F}" destId="{20627211-3922-4896-BFEA-EA099B5E8B58}" srcOrd="1" destOrd="0" presId="urn:microsoft.com/office/officeart/2018/2/layout/IconVerticalSolidList"/>
    <dgm:cxn modelId="{57703B69-DA04-4D3A-80F0-2EFB631814F5}" type="presParOf" srcId="{D46CD025-2DB5-4947-97DF-CCFCCFFB882F}" destId="{DC64FDF3-DC71-4981-9955-BA8FEB305D1A}" srcOrd="2" destOrd="0" presId="urn:microsoft.com/office/officeart/2018/2/layout/IconVerticalSolidList"/>
    <dgm:cxn modelId="{053EA56A-8B13-443A-8778-852E6147A5D8}" type="presParOf" srcId="{D46CD025-2DB5-4947-97DF-CCFCCFFB882F}" destId="{BB349EF0-0D95-457E-A09A-B0509748BAF5}" srcOrd="3" destOrd="0" presId="urn:microsoft.com/office/officeart/2018/2/layout/IconVerticalSolidList"/>
    <dgm:cxn modelId="{139343AF-C084-49D7-B475-692D9807DC9B}" type="presParOf" srcId="{1D932098-18F8-4031-812C-56DC6C32199B}" destId="{4203D541-2B36-4D6B-BAE6-E05F07A69C98}" srcOrd="7" destOrd="0" presId="urn:microsoft.com/office/officeart/2018/2/layout/IconVerticalSolidList"/>
    <dgm:cxn modelId="{473C029B-40A6-41F8-9331-E97B0E268443}" type="presParOf" srcId="{1D932098-18F8-4031-812C-56DC6C32199B}" destId="{C6ED39B3-8AF8-47EA-87D5-5891D2CC98BD}" srcOrd="8" destOrd="0" presId="urn:microsoft.com/office/officeart/2018/2/layout/IconVerticalSolidList"/>
    <dgm:cxn modelId="{8E0CB3C8-CCEE-4F9A-B713-2ECF6368ADCB}" type="presParOf" srcId="{C6ED39B3-8AF8-47EA-87D5-5891D2CC98BD}" destId="{614F3E0D-EC3F-471E-8AA9-20345BAE0C78}" srcOrd="0" destOrd="0" presId="urn:microsoft.com/office/officeart/2018/2/layout/IconVerticalSolidList"/>
    <dgm:cxn modelId="{1BC4058B-211F-44AB-90D5-9978473C1F62}" type="presParOf" srcId="{C6ED39B3-8AF8-47EA-87D5-5891D2CC98BD}" destId="{1EB3ED46-675A-4EAC-9B59-D5A04D627918}" srcOrd="1" destOrd="0" presId="urn:microsoft.com/office/officeart/2018/2/layout/IconVerticalSolidList"/>
    <dgm:cxn modelId="{1D935FAE-BB43-4D62-A377-12270C9CFEC6}" type="presParOf" srcId="{C6ED39B3-8AF8-47EA-87D5-5891D2CC98BD}" destId="{8866F09D-B1A6-494B-8F84-AA9D78B50D3B}" srcOrd="2" destOrd="0" presId="urn:microsoft.com/office/officeart/2018/2/layout/IconVerticalSolidList"/>
    <dgm:cxn modelId="{08A563CA-37E2-4990-99B8-5BE4148E01AF}" type="presParOf" srcId="{C6ED39B3-8AF8-47EA-87D5-5891D2CC98BD}" destId="{FCD867A4-92B8-4A4C-AAEE-AA5BF8B9BB70}" srcOrd="3" destOrd="0" presId="urn:microsoft.com/office/officeart/2018/2/layout/IconVerticalSolidList"/>
    <dgm:cxn modelId="{9A558649-E406-4278-BE92-95C2DB43929A}" type="presParOf" srcId="{1D932098-18F8-4031-812C-56DC6C32199B}" destId="{961C54A0-A1F1-40EB-A245-9C4D67A29A9B}" srcOrd="9" destOrd="0" presId="urn:microsoft.com/office/officeart/2018/2/layout/IconVerticalSolidList"/>
    <dgm:cxn modelId="{397211AC-A2B8-4BED-A8C9-AE9D7B757CC9}" type="presParOf" srcId="{1D932098-18F8-4031-812C-56DC6C32199B}" destId="{0722D7CE-B1A4-4FF5-A7C6-226680FA9A86}" srcOrd="10" destOrd="0" presId="urn:microsoft.com/office/officeart/2018/2/layout/IconVerticalSolidList"/>
    <dgm:cxn modelId="{2E6ECDDE-AADB-4717-A095-CBF5A6BB49FC}" type="presParOf" srcId="{0722D7CE-B1A4-4FF5-A7C6-226680FA9A86}" destId="{D5F50983-CAF2-4DF8-BEF5-FD690A83B6D1}" srcOrd="0" destOrd="0" presId="urn:microsoft.com/office/officeart/2018/2/layout/IconVerticalSolidList"/>
    <dgm:cxn modelId="{AAE70F59-746A-4ABA-8699-EFC9E5A2135D}" type="presParOf" srcId="{0722D7CE-B1A4-4FF5-A7C6-226680FA9A86}" destId="{A8DE83AE-750C-48DF-A742-28AE4684E12A}" srcOrd="1" destOrd="0" presId="urn:microsoft.com/office/officeart/2018/2/layout/IconVerticalSolidList"/>
    <dgm:cxn modelId="{77D31202-A89C-4CC7-9B86-135326DD36DD}" type="presParOf" srcId="{0722D7CE-B1A4-4FF5-A7C6-226680FA9A86}" destId="{236F3C62-C1B3-426D-8589-DC805F0157D3}" srcOrd="2" destOrd="0" presId="urn:microsoft.com/office/officeart/2018/2/layout/IconVerticalSolidList"/>
    <dgm:cxn modelId="{3A29AB93-73A7-4752-ABE7-5D804EC8F0BA}" type="presParOf" srcId="{0722D7CE-B1A4-4FF5-A7C6-226680FA9A86}" destId="{DB60E074-C825-458E-9666-5FE0AD51C9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4D6E90-9062-4ECA-9BC9-1A48351BB91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46E56F2-7BC0-489C-8341-4BBF28A1CA25}">
      <dgm:prSet/>
      <dgm:spPr/>
      <dgm:t>
        <a:bodyPr/>
        <a:lstStyle/>
        <a:p>
          <a:r>
            <a:rPr lang="en-US"/>
            <a:t>Voluntary entry into alert system</a:t>
          </a:r>
        </a:p>
      </dgm:t>
    </dgm:pt>
    <dgm:pt modelId="{6C6EE68C-F1D3-43A7-8681-679B4F09EBA4}" type="parTrans" cxnId="{28A63CD4-0758-4558-920F-280624B0B784}">
      <dgm:prSet/>
      <dgm:spPr/>
      <dgm:t>
        <a:bodyPr/>
        <a:lstStyle/>
        <a:p>
          <a:endParaRPr lang="en-US"/>
        </a:p>
      </dgm:t>
    </dgm:pt>
    <dgm:pt modelId="{E8919B86-1E12-4FCE-AE49-5B9EE00C3325}" type="sibTrans" cxnId="{28A63CD4-0758-4558-920F-280624B0B784}">
      <dgm:prSet/>
      <dgm:spPr/>
      <dgm:t>
        <a:bodyPr/>
        <a:lstStyle/>
        <a:p>
          <a:endParaRPr lang="en-US"/>
        </a:p>
      </dgm:t>
    </dgm:pt>
    <dgm:pt modelId="{F8E8E45C-A202-4572-A096-E1CA085D85C1}">
      <dgm:prSet/>
      <dgm:spPr/>
      <dgm:t>
        <a:bodyPr/>
        <a:lstStyle/>
        <a:p>
          <a:r>
            <a:rPr lang="en-US"/>
            <a:t>Smart911</a:t>
          </a:r>
        </a:p>
      </dgm:t>
    </dgm:pt>
    <dgm:pt modelId="{B929C5BD-5F97-46D5-86BB-83345F301527}" type="parTrans" cxnId="{E4469178-3481-456F-A1D8-71AFE3EA14EC}">
      <dgm:prSet/>
      <dgm:spPr/>
      <dgm:t>
        <a:bodyPr/>
        <a:lstStyle/>
        <a:p>
          <a:endParaRPr lang="en-US"/>
        </a:p>
      </dgm:t>
    </dgm:pt>
    <dgm:pt modelId="{C705B766-076C-4714-816B-85BC16CF210A}" type="sibTrans" cxnId="{E4469178-3481-456F-A1D8-71AFE3EA14EC}">
      <dgm:prSet/>
      <dgm:spPr/>
      <dgm:t>
        <a:bodyPr/>
        <a:lstStyle/>
        <a:p>
          <a:endParaRPr lang="en-US"/>
        </a:p>
      </dgm:t>
    </dgm:pt>
    <dgm:pt modelId="{1260E3BA-A58A-4E92-970D-ED4D36FBFD6B}">
      <dgm:prSet/>
      <dgm:spPr/>
      <dgm:t>
        <a:bodyPr/>
        <a:lstStyle/>
        <a:p>
          <a:r>
            <a:rPr lang="en-US"/>
            <a:t>Janesville PD crisis information sheet</a:t>
          </a:r>
        </a:p>
      </dgm:t>
    </dgm:pt>
    <dgm:pt modelId="{7B7607B7-CA42-4F14-A213-2BCED224FDFD}" type="parTrans" cxnId="{A009EEC8-81A5-4FDD-B409-DC514384077B}">
      <dgm:prSet/>
      <dgm:spPr/>
      <dgm:t>
        <a:bodyPr/>
        <a:lstStyle/>
        <a:p>
          <a:endParaRPr lang="en-US"/>
        </a:p>
      </dgm:t>
    </dgm:pt>
    <dgm:pt modelId="{13849023-F4A7-418A-97E8-A8A27CA4ACD7}" type="sibTrans" cxnId="{A009EEC8-81A5-4FDD-B409-DC514384077B}">
      <dgm:prSet/>
      <dgm:spPr/>
      <dgm:t>
        <a:bodyPr/>
        <a:lstStyle/>
        <a:p>
          <a:endParaRPr lang="en-US"/>
        </a:p>
      </dgm:t>
    </dgm:pt>
    <dgm:pt modelId="{6E2B37E9-89F3-4292-9721-BBA6DCBAE079}">
      <dgm:prSet/>
      <dgm:spPr/>
      <dgm:t>
        <a:bodyPr/>
        <a:lstStyle/>
        <a:p>
          <a:r>
            <a:rPr lang="en-US"/>
            <a:t>Communication Cards</a:t>
          </a:r>
        </a:p>
      </dgm:t>
    </dgm:pt>
    <dgm:pt modelId="{735AE4DC-803E-4121-AFDC-4019CB5750F6}" type="parTrans" cxnId="{DE9C06F1-F7FB-4144-824C-29C24558D0DC}">
      <dgm:prSet/>
      <dgm:spPr/>
      <dgm:t>
        <a:bodyPr/>
        <a:lstStyle/>
        <a:p>
          <a:endParaRPr lang="en-US"/>
        </a:p>
      </dgm:t>
    </dgm:pt>
    <dgm:pt modelId="{C2E9F59A-1DD8-4644-9E9C-6C33AC25B118}" type="sibTrans" cxnId="{DE9C06F1-F7FB-4144-824C-29C24558D0DC}">
      <dgm:prSet/>
      <dgm:spPr/>
      <dgm:t>
        <a:bodyPr/>
        <a:lstStyle/>
        <a:p>
          <a:endParaRPr lang="en-US"/>
        </a:p>
      </dgm:t>
    </dgm:pt>
    <dgm:pt modelId="{06E4E4CD-D616-4EBD-A105-F8EB91B7F881}">
      <dgm:prSet/>
      <dgm:spPr/>
      <dgm:t>
        <a:bodyPr/>
        <a:lstStyle/>
        <a:p>
          <a:r>
            <a:rPr lang="en-US"/>
            <a:t>Communication tips, contact person</a:t>
          </a:r>
        </a:p>
      </dgm:t>
    </dgm:pt>
    <dgm:pt modelId="{954BD1C2-C372-4B78-B6ED-DA6AEE6AE643}" type="parTrans" cxnId="{4A1452CE-935A-41C3-8207-A14D952AEBCA}">
      <dgm:prSet/>
      <dgm:spPr/>
      <dgm:t>
        <a:bodyPr/>
        <a:lstStyle/>
        <a:p>
          <a:endParaRPr lang="en-US"/>
        </a:p>
      </dgm:t>
    </dgm:pt>
    <dgm:pt modelId="{AAF904EB-CDF6-466C-8351-622576FF802F}" type="sibTrans" cxnId="{4A1452CE-935A-41C3-8207-A14D952AEBCA}">
      <dgm:prSet/>
      <dgm:spPr/>
      <dgm:t>
        <a:bodyPr/>
        <a:lstStyle/>
        <a:p>
          <a:endParaRPr lang="en-US"/>
        </a:p>
      </dgm:t>
    </dgm:pt>
    <dgm:pt modelId="{49BB112E-B30D-4F16-8366-CDAA13DACBF2}">
      <dgm:prSet/>
      <dgm:spPr/>
      <dgm:t>
        <a:bodyPr/>
        <a:lstStyle/>
        <a:p>
          <a:r>
            <a:rPr lang="en-US"/>
            <a:t>Both raise issues of voluntariness and safety</a:t>
          </a:r>
        </a:p>
      </dgm:t>
    </dgm:pt>
    <dgm:pt modelId="{0E36712C-E04E-4E01-BD69-45A4D835CE81}" type="parTrans" cxnId="{D9917303-6CB1-422E-B1BC-C0FAC316099B}">
      <dgm:prSet/>
      <dgm:spPr/>
      <dgm:t>
        <a:bodyPr/>
        <a:lstStyle/>
        <a:p>
          <a:endParaRPr lang="en-US"/>
        </a:p>
      </dgm:t>
    </dgm:pt>
    <dgm:pt modelId="{A53F7A98-361C-4045-9C98-23D7826F442F}" type="sibTrans" cxnId="{D9917303-6CB1-422E-B1BC-C0FAC316099B}">
      <dgm:prSet/>
      <dgm:spPr/>
      <dgm:t>
        <a:bodyPr/>
        <a:lstStyle/>
        <a:p>
          <a:endParaRPr lang="en-US"/>
        </a:p>
      </dgm:t>
    </dgm:pt>
    <dgm:pt modelId="{C6B6E1A5-C15E-4447-A887-C7916EFD77AD}" type="pres">
      <dgm:prSet presAssocID="{6F4D6E90-9062-4ECA-9BC9-1A48351BB917}" presName="linear" presStyleCnt="0">
        <dgm:presLayoutVars>
          <dgm:dir/>
          <dgm:animLvl val="lvl"/>
          <dgm:resizeHandles val="exact"/>
        </dgm:presLayoutVars>
      </dgm:prSet>
      <dgm:spPr/>
      <dgm:t>
        <a:bodyPr/>
        <a:lstStyle/>
        <a:p>
          <a:endParaRPr lang="en-US"/>
        </a:p>
      </dgm:t>
    </dgm:pt>
    <dgm:pt modelId="{676A9C36-2223-4C81-B8E3-4C8536476FED}" type="pres">
      <dgm:prSet presAssocID="{446E56F2-7BC0-489C-8341-4BBF28A1CA25}" presName="parentLin" presStyleCnt="0"/>
      <dgm:spPr/>
    </dgm:pt>
    <dgm:pt modelId="{174489A9-1F06-4D1B-A507-A56B3638FA33}" type="pres">
      <dgm:prSet presAssocID="{446E56F2-7BC0-489C-8341-4BBF28A1CA25}" presName="parentLeftMargin" presStyleLbl="node1" presStyleIdx="0" presStyleCnt="3"/>
      <dgm:spPr/>
      <dgm:t>
        <a:bodyPr/>
        <a:lstStyle/>
        <a:p>
          <a:endParaRPr lang="en-US"/>
        </a:p>
      </dgm:t>
    </dgm:pt>
    <dgm:pt modelId="{E668DD3B-0441-4466-9A76-B531322DC7EF}" type="pres">
      <dgm:prSet presAssocID="{446E56F2-7BC0-489C-8341-4BBF28A1CA25}" presName="parentText" presStyleLbl="node1" presStyleIdx="0" presStyleCnt="3">
        <dgm:presLayoutVars>
          <dgm:chMax val="0"/>
          <dgm:bulletEnabled val="1"/>
        </dgm:presLayoutVars>
      </dgm:prSet>
      <dgm:spPr/>
      <dgm:t>
        <a:bodyPr/>
        <a:lstStyle/>
        <a:p>
          <a:endParaRPr lang="en-US"/>
        </a:p>
      </dgm:t>
    </dgm:pt>
    <dgm:pt modelId="{89C91CC8-3A8E-4EC3-98A8-4B282859BBF7}" type="pres">
      <dgm:prSet presAssocID="{446E56F2-7BC0-489C-8341-4BBF28A1CA25}" presName="negativeSpace" presStyleCnt="0"/>
      <dgm:spPr/>
    </dgm:pt>
    <dgm:pt modelId="{66049B05-154D-4558-A83B-9110A6BDEEA9}" type="pres">
      <dgm:prSet presAssocID="{446E56F2-7BC0-489C-8341-4BBF28A1CA25}" presName="childText" presStyleLbl="conFgAcc1" presStyleIdx="0" presStyleCnt="3">
        <dgm:presLayoutVars>
          <dgm:bulletEnabled val="1"/>
        </dgm:presLayoutVars>
      </dgm:prSet>
      <dgm:spPr/>
      <dgm:t>
        <a:bodyPr/>
        <a:lstStyle/>
        <a:p>
          <a:endParaRPr lang="en-US"/>
        </a:p>
      </dgm:t>
    </dgm:pt>
    <dgm:pt modelId="{6F68ED84-874A-4446-9FE4-1958A95ED91B}" type="pres">
      <dgm:prSet presAssocID="{E8919B86-1E12-4FCE-AE49-5B9EE00C3325}" presName="spaceBetweenRectangles" presStyleCnt="0"/>
      <dgm:spPr/>
    </dgm:pt>
    <dgm:pt modelId="{6701743F-C9F6-4A64-9AEE-F5AF3289A6B6}" type="pres">
      <dgm:prSet presAssocID="{6E2B37E9-89F3-4292-9721-BBA6DCBAE079}" presName="parentLin" presStyleCnt="0"/>
      <dgm:spPr/>
    </dgm:pt>
    <dgm:pt modelId="{8C85989F-ED8B-47AE-A19F-FB6E85E9C23C}" type="pres">
      <dgm:prSet presAssocID="{6E2B37E9-89F3-4292-9721-BBA6DCBAE079}" presName="parentLeftMargin" presStyleLbl="node1" presStyleIdx="0" presStyleCnt="3"/>
      <dgm:spPr/>
      <dgm:t>
        <a:bodyPr/>
        <a:lstStyle/>
        <a:p>
          <a:endParaRPr lang="en-US"/>
        </a:p>
      </dgm:t>
    </dgm:pt>
    <dgm:pt modelId="{3CDDD4FD-EF24-4AF9-B8D4-84E2D40D2683}" type="pres">
      <dgm:prSet presAssocID="{6E2B37E9-89F3-4292-9721-BBA6DCBAE079}" presName="parentText" presStyleLbl="node1" presStyleIdx="1" presStyleCnt="3">
        <dgm:presLayoutVars>
          <dgm:chMax val="0"/>
          <dgm:bulletEnabled val="1"/>
        </dgm:presLayoutVars>
      </dgm:prSet>
      <dgm:spPr/>
      <dgm:t>
        <a:bodyPr/>
        <a:lstStyle/>
        <a:p>
          <a:endParaRPr lang="en-US"/>
        </a:p>
      </dgm:t>
    </dgm:pt>
    <dgm:pt modelId="{9389568F-C203-4E86-B15F-4658669275BA}" type="pres">
      <dgm:prSet presAssocID="{6E2B37E9-89F3-4292-9721-BBA6DCBAE079}" presName="negativeSpace" presStyleCnt="0"/>
      <dgm:spPr/>
    </dgm:pt>
    <dgm:pt modelId="{E0DC2590-396D-483C-94EF-3F891BFFD45D}" type="pres">
      <dgm:prSet presAssocID="{6E2B37E9-89F3-4292-9721-BBA6DCBAE079}" presName="childText" presStyleLbl="conFgAcc1" presStyleIdx="1" presStyleCnt="3">
        <dgm:presLayoutVars>
          <dgm:bulletEnabled val="1"/>
        </dgm:presLayoutVars>
      </dgm:prSet>
      <dgm:spPr/>
      <dgm:t>
        <a:bodyPr/>
        <a:lstStyle/>
        <a:p>
          <a:endParaRPr lang="en-US"/>
        </a:p>
      </dgm:t>
    </dgm:pt>
    <dgm:pt modelId="{513F1E40-DFAC-40C3-A358-AE7FCFA7F720}" type="pres">
      <dgm:prSet presAssocID="{C2E9F59A-1DD8-4644-9E9C-6C33AC25B118}" presName="spaceBetweenRectangles" presStyleCnt="0"/>
      <dgm:spPr/>
    </dgm:pt>
    <dgm:pt modelId="{38A0A292-32CD-43E3-BA57-BF0834EFFFCF}" type="pres">
      <dgm:prSet presAssocID="{49BB112E-B30D-4F16-8366-CDAA13DACBF2}" presName="parentLin" presStyleCnt="0"/>
      <dgm:spPr/>
    </dgm:pt>
    <dgm:pt modelId="{86772829-6B86-4D3D-9A09-E4BE28FA4502}" type="pres">
      <dgm:prSet presAssocID="{49BB112E-B30D-4F16-8366-CDAA13DACBF2}" presName="parentLeftMargin" presStyleLbl="node1" presStyleIdx="1" presStyleCnt="3"/>
      <dgm:spPr/>
      <dgm:t>
        <a:bodyPr/>
        <a:lstStyle/>
        <a:p>
          <a:endParaRPr lang="en-US"/>
        </a:p>
      </dgm:t>
    </dgm:pt>
    <dgm:pt modelId="{1B4AAF66-86F6-452E-B37E-1E162A4A1C88}" type="pres">
      <dgm:prSet presAssocID="{49BB112E-B30D-4F16-8366-CDAA13DACBF2}" presName="parentText" presStyleLbl="node1" presStyleIdx="2" presStyleCnt="3">
        <dgm:presLayoutVars>
          <dgm:chMax val="0"/>
          <dgm:bulletEnabled val="1"/>
        </dgm:presLayoutVars>
      </dgm:prSet>
      <dgm:spPr/>
      <dgm:t>
        <a:bodyPr/>
        <a:lstStyle/>
        <a:p>
          <a:endParaRPr lang="en-US"/>
        </a:p>
      </dgm:t>
    </dgm:pt>
    <dgm:pt modelId="{3A177594-B6A2-4980-8CB0-239A1843FEE0}" type="pres">
      <dgm:prSet presAssocID="{49BB112E-B30D-4F16-8366-CDAA13DACBF2}" presName="negativeSpace" presStyleCnt="0"/>
      <dgm:spPr/>
    </dgm:pt>
    <dgm:pt modelId="{17ED39FB-59DB-4A0C-AD18-6637BDA310AA}" type="pres">
      <dgm:prSet presAssocID="{49BB112E-B30D-4F16-8366-CDAA13DACBF2}" presName="childText" presStyleLbl="conFgAcc1" presStyleIdx="2" presStyleCnt="3">
        <dgm:presLayoutVars>
          <dgm:bulletEnabled val="1"/>
        </dgm:presLayoutVars>
      </dgm:prSet>
      <dgm:spPr/>
    </dgm:pt>
  </dgm:ptLst>
  <dgm:cxnLst>
    <dgm:cxn modelId="{031F5113-4EC2-42DA-8277-CE4A0B3B9CD4}" type="presOf" srcId="{06E4E4CD-D616-4EBD-A105-F8EB91B7F881}" destId="{E0DC2590-396D-483C-94EF-3F891BFFD45D}" srcOrd="0" destOrd="0" presId="urn:microsoft.com/office/officeart/2005/8/layout/list1"/>
    <dgm:cxn modelId="{98409082-B001-4FA0-B673-1842E63A5A52}" type="presOf" srcId="{446E56F2-7BC0-489C-8341-4BBF28A1CA25}" destId="{174489A9-1F06-4D1B-A507-A56B3638FA33}" srcOrd="0" destOrd="0" presId="urn:microsoft.com/office/officeart/2005/8/layout/list1"/>
    <dgm:cxn modelId="{4A1452CE-935A-41C3-8207-A14D952AEBCA}" srcId="{6E2B37E9-89F3-4292-9721-BBA6DCBAE079}" destId="{06E4E4CD-D616-4EBD-A105-F8EB91B7F881}" srcOrd="0" destOrd="0" parTransId="{954BD1C2-C372-4B78-B6ED-DA6AEE6AE643}" sibTransId="{AAF904EB-CDF6-466C-8351-622576FF802F}"/>
    <dgm:cxn modelId="{28A63CD4-0758-4558-920F-280624B0B784}" srcId="{6F4D6E90-9062-4ECA-9BC9-1A48351BB917}" destId="{446E56F2-7BC0-489C-8341-4BBF28A1CA25}" srcOrd="0" destOrd="0" parTransId="{6C6EE68C-F1D3-43A7-8681-679B4F09EBA4}" sibTransId="{E8919B86-1E12-4FCE-AE49-5B9EE00C3325}"/>
    <dgm:cxn modelId="{E4469178-3481-456F-A1D8-71AFE3EA14EC}" srcId="{446E56F2-7BC0-489C-8341-4BBF28A1CA25}" destId="{F8E8E45C-A202-4572-A096-E1CA085D85C1}" srcOrd="0" destOrd="0" parTransId="{B929C5BD-5F97-46D5-86BB-83345F301527}" sibTransId="{C705B766-076C-4714-816B-85BC16CF210A}"/>
    <dgm:cxn modelId="{ABF88FF0-175A-463A-BD1D-4F676C174A65}" type="presOf" srcId="{6E2B37E9-89F3-4292-9721-BBA6DCBAE079}" destId="{8C85989F-ED8B-47AE-A19F-FB6E85E9C23C}" srcOrd="0" destOrd="0" presId="urn:microsoft.com/office/officeart/2005/8/layout/list1"/>
    <dgm:cxn modelId="{F1E02E3B-D35E-43F1-8CEE-703CB5BA21F2}" type="presOf" srcId="{49BB112E-B30D-4F16-8366-CDAA13DACBF2}" destId="{86772829-6B86-4D3D-9A09-E4BE28FA4502}" srcOrd="0" destOrd="0" presId="urn:microsoft.com/office/officeart/2005/8/layout/list1"/>
    <dgm:cxn modelId="{5120BB86-D785-401A-89D5-A22F3D38212F}" type="presOf" srcId="{6E2B37E9-89F3-4292-9721-BBA6DCBAE079}" destId="{3CDDD4FD-EF24-4AF9-B8D4-84E2D40D2683}" srcOrd="1" destOrd="0" presId="urn:microsoft.com/office/officeart/2005/8/layout/list1"/>
    <dgm:cxn modelId="{7BB990F7-C0AA-43DF-83CA-D648F31E7EED}" type="presOf" srcId="{49BB112E-B30D-4F16-8366-CDAA13DACBF2}" destId="{1B4AAF66-86F6-452E-B37E-1E162A4A1C88}" srcOrd="1" destOrd="0" presId="urn:microsoft.com/office/officeart/2005/8/layout/list1"/>
    <dgm:cxn modelId="{9C156915-22F6-4448-BAEA-EC841D1E6E4D}" type="presOf" srcId="{446E56F2-7BC0-489C-8341-4BBF28A1CA25}" destId="{E668DD3B-0441-4466-9A76-B531322DC7EF}" srcOrd="1" destOrd="0" presId="urn:microsoft.com/office/officeart/2005/8/layout/list1"/>
    <dgm:cxn modelId="{DE9C06F1-F7FB-4144-824C-29C24558D0DC}" srcId="{6F4D6E90-9062-4ECA-9BC9-1A48351BB917}" destId="{6E2B37E9-89F3-4292-9721-BBA6DCBAE079}" srcOrd="1" destOrd="0" parTransId="{735AE4DC-803E-4121-AFDC-4019CB5750F6}" sibTransId="{C2E9F59A-1DD8-4644-9E9C-6C33AC25B118}"/>
    <dgm:cxn modelId="{C0C81952-5773-429C-A3E4-D160CA33A52E}" type="presOf" srcId="{6F4D6E90-9062-4ECA-9BC9-1A48351BB917}" destId="{C6B6E1A5-C15E-4447-A887-C7916EFD77AD}" srcOrd="0" destOrd="0" presId="urn:microsoft.com/office/officeart/2005/8/layout/list1"/>
    <dgm:cxn modelId="{A009EEC8-81A5-4FDD-B409-DC514384077B}" srcId="{446E56F2-7BC0-489C-8341-4BBF28A1CA25}" destId="{1260E3BA-A58A-4E92-970D-ED4D36FBFD6B}" srcOrd="1" destOrd="0" parTransId="{7B7607B7-CA42-4F14-A213-2BCED224FDFD}" sibTransId="{13849023-F4A7-418A-97E8-A8A27CA4ACD7}"/>
    <dgm:cxn modelId="{D9917303-6CB1-422E-B1BC-C0FAC316099B}" srcId="{6F4D6E90-9062-4ECA-9BC9-1A48351BB917}" destId="{49BB112E-B30D-4F16-8366-CDAA13DACBF2}" srcOrd="2" destOrd="0" parTransId="{0E36712C-E04E-4E01-BD69-45A4D835CE81}" sibTransId="{A53F7A98-361C-4045-9C98-23D7826F442F}"/>
    <dgm:cxn modelId="{2ED1F40F-E96A-4161-85CB-B41594A51D82}" type="presOf" srcId="{F8E8E45C-A202-4572-A096-E1CA085D85C1}" destId="{66049B05-154D-4558-A83B-9110A6BDEEA9}" srcOrd="0" destOrd="0" presId="urn:microsoft.com/office/officeart/2005/8/layout/list1"/>
    <dgm:cxn modelId="{6BD539C8-6948-4C24-A458-FBC3E3A7A985}" type="presOf" srcId="{1260E3BA-A58A-4E92-970D-ED4D36FBFD6B}" destId="{66049B05-154D-4558-A83B-9110A6BDEEA9}" srcOrd="0" destOrd="1" presId="urn:microsoft.com/office/officeart/2005/8/layout/list1"/>
    <dgm:cxn modelId="{E9581C5F-377D-4255-B2D3-95333CF4E74B}" type="presParOf" srcId="{C6B6E1A5-C15E-4447-A887-C7916EFD77AD}" destId="{676A9C36-2223-4C81-B8E3-4C8536476FED}" srcOrd="0" destOrd="0" presId="urn:microsoft.com/office/officeart/2005/8/layout/list1"/>
    <dgm:cxn modelId="{E8FAB5F7-4438-4713-A911-CD71DFF8645A}" type="presParOf" srcId="{676A9C36-2223-4C81-B8E3-4C8536476FED}" destId="{174489A9-1F06-4D1B-A507-A56B3638FA33}" srcOrd="0" destOrd="0" presId="urn:microsoft.com/office/officeart/2005/8/layout/list1"/>
    <dgm:cxn modelId="{8F9C51F5-8EB2-4C4C-8208-42552680801C}" type="presParOf" srcId="{676A9C36-2223-4C81-B8E3-4C8536476FED}" destId="{E668DD3B-0441-4466-9A76-B531322DC7EF}" srcOrd="1" destOrd="0" presId="urn:microsoft.com/office/officeart/2005/8/layout/list1"/>
    <dgm:cxn modelId="{50F6ECE3-D7E5-4FAE-9D36-FFA4431031EC}" type="presParOf" srcId="{C6B6E1A5-C15E-4447-A887-C7916EFD77AD}" destId="{89C91CC8-3A8E-4EC3-98A8-4B282859BBF7}" srcOrd="1" destOrd="0" presId="urn:microsoft.com/office/officeart/2005/8/layout/list1"/>
    <dgm:cxn modelId="{8A7B2119-1B57-4F2A-8CA9-3F5FC6251AFB}" type="presParOf" srcId="{C6B6E1A5-C15E-4447-A887-C7916EFD77AD}" destId="{66049B05-154D-4558-A83B-9110A6BDEEA9}" srcOrd="2" destOrd="0" presId="urn:microsoft.com/office/officeart/2005/8/layout/list1"/>
    <dgm:cxn modelId="{D308A62B-1A48-453B-9F5B-633878BF7A42}" type="presParOf" srcId="{C6B6E1A5-C15E-4447-A887-C7916EFD77AD}" destId="{6F68ED84-874A-4446-9FE4-1958A95ED91B}" srcOrd="3" destOrd="0" presId="urn:microsoft.com/office/officeart/2005/8/layout/list1"/>
    <dgm:cxn modelId="{166E5B37-6263-44CE-AE97-0B2FEA1C4F22}" type="presParOf" srcId="{C6B6E1A5-C15E-4447-A887-C7916EFD77AD}" destId="{6701743F-C9F6-4A64-9AEE-F5AF3289A6B6}" srcOrd="4" destOrd="0" presId="urn:microsoft.com/office/officeart/2005/8/layout/list1"/>
    <dgm:cxn modelId="{4ED9E38C-3ED1-4350-AAD4-84B15499B6DC}" type="presParOf" srcId="{6701743F-C9F6-4A64-9AEE-F5AF3289A6B6}" destId="{8C85989F-ED8B-47AE-A19F-FB6E85E9C23C}" srcOrd="0" destOrd="0" presId="urn:microsoft.com/office/officeart/2005/8/layout/list1"/>
    <dgm:cxn modelId="{FCED628B-124C-4424-8AFB-4950D1E09053}" type="presParOf" srcId="{6701743F-C9F6-4A64-9AEE-F5AF3289A6B6}" destId="{3CDDD4FD-EF24-4AF9-B8D4-84E2D40D2683}" srcOrd="1" destOrd="0" presId="urn:microsoft.com/office/officeart/2005/8/layout/list1"/>
    <dgm:cxn modelId="{06E991CD-7582-463D-8D7B-A520EEBD7F4F}" type="presParOf" srcId="{C6B6E1A5-C15E-4447-A887-C7916EFD77AD}" destId="{9389568F-C203-4E86-B15F-4658669275BA}" srcOrd="5" destOrd="0" presId="urn:microsoft.com/office/officeart/2005/8/layout/list1"/>
    <dgm:cxn modelId="{B52CD5F7-F520-425F-835B-A55D8E952A1B}" type="presParOf" srcId="{C6B6E1A5-C15E-4447-A887-C7916EFD77AD}" destId="{E0DC2590-396D-483C-94EF-3F891BFFD45D}" srcOrd="6" destOrd="0" presId="urn:microsoft.com/office/officeart/2005/8/layout/list1"/>
    <dgm:cxn modelId="{EE04D185-73B6-46D3-A693-10C85B61B5CE}" type="presParOf" srcId="{C6B6E1A5-C15E-4447-A887-C7916EFD77AD}" destId="{513F1E40-DFAC-40C3-A358-AE7FCFA7F720}" srcOrd="7" destOrd="0" presId="urn:microsoft.com/office/officeart/2005/8/layout/list1"/>
    <dgm:cxn modelId="{EF0676D2-6230-4876-83B2-653E6F639C77}" type="presParOf" srcId="{C6B6E1A5-C15E-4447-A887-C7916EFD77AD}" destId="{38A0A292-32CD-43E3-BA57-BF0834EFFFCF}" srcOrd="8" destOrd="0" presId="urn:microsoft.com/office/officeart/2005/8/layout/list1"/>
    <dgm:cxn modelId="{BF86FBE6-78AF-49FF-A065-E9EF4CA48A51}" type="presParOf" srcId="{38A0A292-32CD-43E3-BA57-BF0834EFFFCF}" destId="{86772829-6B86-4D3D-9A09-E4BE28FA4502}" srcOrd="0" destOrd="0" presId="urn:microsoft.com/office/officeart/2005/8/layout/list1"/>
    <dgm:cxn modelId="{29B6FCEE-A08E-483D-A61F-E2FE71F7CF29}" type="presParOf" srcId="{38A0A292-32CD-43E3-BA57-BF0834EFFFCF}" destId="{1B4AAF66-86F6-452E-B37E-1E162A4A1C88}" srcOrd="1" destOrd="0" presId="urn:microsoft.com/office/officeart/2005/8/layout/list1"/>
    <dgm:cxn modelId="{5210DA71-3AEA-4E88-8E13-17939F094BED}" type="presParOf" srcId="{C6B6E1A5-C15E-4447-A887-C7916EFD77AD}" destId="{3A177594-B6A2-4980-8CB0-239A1843FEE0}" srcOrd="9" destOrd="0" presId="urn:microsoft.com/office/officeart/2005/8/layout/list1"/>
    <dgm:cxn modelId="{E797E543-8296-49BC-9682-CF9CB52AC4BE}" type="presParOf" srcId="{C6B6E1A5-C15E-4447-A887-C7916EFD77AD}" destId="{17ED39FB-59DB-4A0C-AD18-6637BDA310A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509B31-3CC4-4A6F-85C0-33FB8301719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37E9C915-D16E-4EFE-8EA7-26A312BBAFF3}">
      <dgm:prSet/>
      <dgm:spPr/>
      <dgm:t>
        <a:bodyPr/>
        <a:lstStyle/>
        <a:p>
          <a:r>
            <a:rPr lang="en-US"/>
            <a:t>Descriptive studies of brief mental health trainings suggest</a:t>
          </a:r>
        </a:p>
      </dgm:t>
    </dgm:pt>
    <dgm:pt modelId="{2FF73E40-E32A-4D17-92CA-4BE5FCEC6AB8}" type="parTrans" cxnId="{9F31EE90-5709-4BB7-9705-3DB371816CDA}">
      <dgm:prSet/>
      <dgm:spPr/>
      <dgm:t>
        <a:bodyPr/>
        <a:lstStyle/>
        <a:p>
          <a:endParaRPr lang="en-US"/>
        </a:p>
      </dgm:t>
    </dgm:pt>
    <dgm:pt modelId="{78839A3E-A95D-4F9D-9BBB-7B0B07E388A4}" type="sibTrans" cxnId="{9F31EE90-5709-4BB7-9705-3DB371816CDA}">
      <dgm:prSet/>
      <dgm:spPr/>
      <dgm:t>
        <a:bodyPr/>
        <a:lstStyle/>
        <a:p>
          <a:endParaRPr lang="en-US"/>
        </a:p>
      </dgm:t>
    </dgm:pt>
    <dgm:pt modelId="{45B8EA9A-0278-4B06-80FC-7F58BD171465}">
      <dgm:prSet/>
      <dgm:spPr/>
      <dgm:t>
        <a:bodyPr/>
        <a:lstStyle/>
        <a:p>
          <a:r>
            <a:rPr lang="en-US" dirty="0"/>
            <a:t>Stakeholder acceptability</a:t>
          </a:r>
        </a:p>
      </dgm:t>
    </dgm:pt>
    <dgm:pt modelId="{9EA06706-6890-4646-AABA-BAB2B869D737}" type="parTrans" cxnId="{060AB198-1325-4DA7-B900-3785146FA665}">
      <dgm:prSet/>
      <dgm:spPr/>
      <dgm:t>
        <a:bodyPr/>
        <a:lstStyle/>
        <a:p>
          <a:endParaRPr lang="en-US"/>
        </a:p>
      </dgm:t>
    </dgm:pt>
    <dgm:pt modelId="{2AD2527A-FC0B-4053-8866-1A2F874D26CB}" type="sibTrans" cxnId="{060AB198-1325-4DA7-B900-3785146FA665}">
      <dgm:prSet/>
      <dgm:spPr/>
      <dgm:t>
        <a:bodyPr/>
        <a:lstStyle/>
        <a:p>
          <a:endParaRPr lang="en-US"/>
        </a:p>
      </dgm:t>
    </dgm:pt>
    <dgm:pt modelId="{44B1D2E2-49D2-4904-B8D6-4D8477481EC9}">
      <dgm:prSet/>
      <dgm:spPr/>
      <dgm:t>
        <a:bodyPr/>
        <a:lstStyle/>
        <a:p>
          <a:r>
            <a:rPr lang="en-US" dirty="0"/>
            <a:t>Improvements in knowledge and attitudes</a:t>
          </a:r>
        </a:p>
      </dgm:t>
    </dgm:pt>
    <dgm:pt modelId="{AB98FB5E-E21B-43EA-83E4-DFF5FF72BC38}" type="parTrans" cxnId="{2DC6BFD9-78CA-4795-BD2D-1D6D38443B80}">
      <dgm:prSet/>
      <dgm:spPr/>
      <dgm:t>
        <a:bodyPr/>
        <a:lstStyle/>
        <a:p>
          <a:endParaRPr lang="en-US"/>
        </a:p>
      </dgm:t>
    </dgm:pt>
    <dgm:pt modelId="{4D97E7E3-F223-4A0D-95C1-344FCAD1C727}" type="sibTrans" cxnId="{2DC6BFD9-78CA-4795-BD2D-1D6D38443B80}">
      <dgm:prSet/>
      <dgm:spPr/>
      <dgm:t>
        <a:bodyPr/>
        <a:lstStyle/>
        <a:p>
          <a:endParaRPr lang="en-US"/>
        </a:p>
      </dgm:t>
    </dgm:pt>
    <dgm:pt modelId="{7B26D5EA-9213-49A4-9C01-18DB0A3EDCC4}">
      <dgm:prSet/>
      <dgm:spPr/>
      <dgm:t>
        <a:bodyPr/>
        <a:lstStyle/>
        <a:p>
          <a:r>
            <a:rPr lang="en-US"/>
            <a:t>Krameddine et al., 2013 examined one day scenario based training</a:t>
          </a:r>
        </a:p>
      </dgm:t>
    </dgm:pt>
    <dgm:pt modelId="{352EDAFC-C6C1-40F8-AC8D-C3255DC343F9}" type="parTrans" cxnId="{FDD13EFA-A5CF-4D86-9ABE-809566774743}">
      <dgm:prSet/>
      <dgm:spPr/>
      <dgm:t>
        <a:bodyPr/>
        <a:lstStyle/>
        <a:p>
          <a:endParaRPr lang="en-US"/>
        </a:p>
      </dgm:t>
    </dgm:pt>
    <dgm:pt modelId="{B9282485-1C6A-4898-807A-C0D9D9208EB0}" type="sibTrans" cxnId="{FDD13EFA-A5CF-4D86-9ABE-809566774743}">
      <dgm:prSet/>
      <dgm:spPr/>
      <dgm:t>
        <a:bodyPr/>
        <a:lstStyle/>
        <a:p>
          <a:endParaRPr lang="en-US"/>
        </a:p>
      </dgm:t>
    </dgm:pt>
    <dgm:pt modelId="{09A3DAA4-1941-43B9-BD7E-A2CBC76DA84C}">
      <dgm:prSet/>
      <dgm:spPr/>
      <dgm:t>
        <a:bodyPr/>
        <a:lstStyle/>
        <a:p>
          <a:r>
            <a:rPr lang="en-US" dirty="0"/>
            <a:t>Improvements in supervisor ratings of de-escalation skills at six-month follow-up</a:t>
          </a:r>
        </a:p>
      </dgm:t>
    </dgm:pt>
    <dgm:pt modelId="{459BEF4C-5958-4DF9-9019-BF32DB411B43}" type="parTrans" cxnId="{EB911E55-6453-4FB8-B367-0C84B887A4C8}">
      <dgm:prSet/>
      <dgm:spPr/>
      <dgm:t>
        <a:bodyPr/>
        <a:lstStyle/>
        <a:p>
          <a:endParaRPr lang="en-US"/>
        </a:p>
      </dgm:t>
    </dgm:pt>
    <dgm:pt modelId="{2DF173C0-82A0-4045-8D21-C39AF2BA026D}" type="sibTrans" cxnId="{EB911E55-6453-4FB8-B367-0C84B887A4C8}">
      <dgm:prSet/>
      <dgm:spPr/>
      <dgm:t>
        <a:bodyPr/>
        <a:lstStyle/>
        <a:p>
          <a:endParaRPr lang="en-US"/>
        </a:p>
      </dgm:t>
    </dgm:pt>
    <dgm:pt modelId="{9E04E37F-7EBE-44E2-B031-60108AEAD0E3}">
      <dgm:prSet/>
      <dgm:spPr/>
      <dgm:t>
        <a:bodyPr/>
        <a:lstStyle/>
        <a:p>
          <a:r>
            <a:rPr lang="en-US" dirty="0"/>
            <a:t>Reduction in uses of force in mental health calls across the agency in six-month follow-up period (continuation of a trend that began before the training)</a:t>
          </a:r>
        </a:p>
      </dgm:t>
    </dgm:pt>
    <dgm:pt modelId="{84CEDF80-1B72-4835-9876-1CCC172246FA}" type="parTrans" cxnId="{C8434688-0A45-47B8-B160-B1741FE2949D}">
      <dgm:prSet/>
      <dgm:spPr/>
      <dgm:t>
        <a:bodyPr/>
        <a:lstStyle/>
        <a:p>
          <a:endParaRPr lang="en-US"/>
        </a:p>
      </dgm:t>
    </dgm:pt>
    <dgm:pt modelId="{56B3CF35-1A88-406A-82C6-0A7DF39F2A9F}" type="sibTrans" cxnId="{C8434688-0A45-47B8-B160-B1741FE2949D}">
      <dgm:prSet/>
      <dgm:spPr/>
      <dgm:t>
        <a:bodyPr/>
        <a:lstStyle/>
        <a:p>
          <a:endParaRPr lang="en-US"/>
        </a:p>
      </dgm:t>
    </dgm:pt>
    <dgm:pt modelId="{A4F80E18-42B5-4DFF-AA3D-E76C285321D2}">
      <dgm:prSet/>
      <dgm:spPr/>
      <dgm:t>
        <a:bodyPr/>
        <a:lstStyle/>
        <a:p>
          <a:r>
            <a:rPr lang="en-US" dirty="0"/>
            <a:t>A cluster randomized trial of a 1- day mental health training in England (</a:t>
          </a:r>
          <a:r>
            <a:rPr lang="en-US" dirty="0" err="1"/>
            <a:t>Scantlebury</a:t>
          </a:r>
          <a:r>
            <a:rPr lang="en-US" dirty="0"/>
            <a:t>, 2017) found:</a:t>
          </a:r>
        </a:p>
      </dgm:t>
    </dgm:pt>
    <dgm:pt modelId="{BE4706C6-F7B3-49B3-B3DC-233CFEB6E387}" type="parTrans" cxnId="{5EF369E1-2D0A-4B2E-A577-9898B8991FC4}">
      <dgm:prSet/>
      <dgm:spPr/>
      <dgm:t>
        <a:bodyPr/>
        <a:lstStyle/>
        <a:p>
          <a:endParaRPr lang="en-US"/>
        </a:p>
      </dgm:t>
    </dgm:pt>
    <dgm:pt modelId="{3C640D0D-1F55-4DDA-8D19-8CB50684516F}" type="sibTrans" cxnId="{5EF369E1-2D0A-4B2E-A577-9898B8991FC4}">
      <dgm:prSet/>
      <dgm:spPr/>
      <dgm:t>
        <a:bodyPr/>
        <a:lstStyle/>
        <a:p>
          <a:endParaRPr lang="en-US"/>
        </a:p>
      </dgm:t>
    </dgm:pt>
    <dgm:pt modelId="{2036DE89-A290-404D-AF79-1F337E2BD368}">
      <dgm:prSet/>
      <dgm:spPr/>
      <dgm:t>
        <a:bodyPr/>
        <a:lstStyle/>
        <a:p>
          <a:r>
            <a:rPr lang="en-US" dirty="0"/>
            <a:t>No differences in applications of the mental health act</a:t>
          </a:r>
        </a:p>
      </dgm:t>
    </dgm:pt>
    <dgm:pt modelId="{AC169C30-4CE6-49BC-AC24-484EBD25D925}" type="parTrans" cxnId="{04B001EF-6EB0-490F-97C8-138EE11F47DB}">
      <dgm:prSet/>
      <dgm:spPr/>
      <dgm:t>
        <a:bodyPr/>
        <a:lstStyle/>
        <a:p>
          <a:endParaRPr lang="en-US"/>
        </a:p>
      </dgm:t>
    </dgm:pt>
    <dgm:pt modelId="{CF5A3B0B-6F42-4F64-B7DC-ECA9E4A2AB29}" type="sibTrans" cxnId="{04B001EF-6EB0-490F-97C8-138EE11F47DB}">
      <dgm:prSet/>
      <dgm:spPr/>
      <dgm:t>
        <a:bodyPr/>
        <a:lstStyle/>
        <a:p>
          <a:endParaRPr lang="en-US"/>
        </a:p>
      </dgm:t>
    </dgm:pt>
    <dgm:pt modelId="{84B48452-7434-42D1-9E75-DC13069524B6}">
      <dgm:prSet/>
      <dgm:spPr/>
      <dgm:t>
        <a:bodyPr/>
        <a:lstStyle/>
        <a:p>
          <a:r>
            <a:rPr lang="en-US" dirty="0"/>
            <a:t>Improvements in how officers recorded mental health encounters</a:t>
          </a:r>
        </a:p>
      </dgm:t>
    </dgm:pt>
    <dgm:pt modelId="{77014288-257C-4972-8730-B3952B621930}" type="parTrans" cxnId="{AB3CC471-8F79-4F1F-8CB6-714EFCA03DE2}">
      <dgm:prSet/>
      <dgm:spPr/>
      <dgm:t>
        <a:bodyPr/>
        <a:lstStyle/>
        <a:p>
          <a:endParaRPr lang="en-US"/>
        </a:p>
      </dgm:t>
    </dgm:pt>
    <dgm:pt modelId="{32ADF64F-559D-4707-A3BA-3486BFF44126}" type="sibTrans" cxnId="{AB3CC471-8F79-4F1F-8CB6-714EFCA03DE2}">
      <dgm:prSet/>
      <dgm:spPr/>
      <dgm:t>
        <a:bodyPr/>
        <a:lstStyle/>
        <a:p>
          <a:endParaRPr lang="en-US"/>
        </a:p>
      </dgm:t>
    </dgm:pt>
    <dgm:pt modelId="{26DCED1C-816B-4DD3-86A5-3EE0A74D7901}" type="pres">
      <dgm:prSet presAssocID="{C8509B31-3CC4-4A6F-85C0-33FB83017192}" presName="Name0" presStyleCnt="0">
        <dgm:presLayoutVars>
          <dgm:dir/>
          <dgm:animLvl val="lvl"/>
          <dgm:resizeHandles val="exact"/>
        </dgm:presLayoutVars>
      </dgm:prSet>
      <dgm:spPr/>
      <dgm:t>
        <a:bodyPr/>
        <a:lstStyle/>
        <a:p>
          <a:endParaRPr lang="en-US"/>
        </a:p>
      </dgm:t>
    </dgm:pt>
    <dgm:pt modelId="{BC2B81A3-1312-48B3-8C66-9055520C4F47}" type="pres">
      <dgm:prSet presAssocID="{37E9C915-D16E-4EFE-8EA7-26A312BBAFF3}" presName="composite" presStyleCnt="0"/>
      <dgm:spPr/>
    </dgm:pt>
    <dgm:pt modelId="{789C58C2-8EF5-403D-9602-B7EF0894A8EF}" type="pres">
      <dgm:prSet presAssocID="{37E9C915-D16E-4EFE-8EA7-26A312BBAFF3}" presName="parTx" presStyleLbl="alignNode1" presStyleIdx="0" presStyleCnt="3">
        <dgm:presLayoutVars>
          <dgm:chMax val="0"/>
          <dgm:chPref val="0"/>
          <dgm:bulletEnabled val="1"/>
        </dgm:presLayoutVars>
      </dgm:prSet>
      <dgm:spPr/>
      <dgm:t>
        <a:bodyPr/>
        <a:lstStyle/>
        <a:p>
          <a:endParaRPr lang="en-US"/>
        </a:p>
      </dgm:t>
    </dgm:pt>
    <dgm:pt modelId="{9702C65C-673D-4468-BDB1-7D7F3A7BC3C0}" type="pres">
      <dgm:prSet presAssocID="{37E9C915-D16E-4EFE-8EA7-26A312BBAFF3}" presName="desTx" presStyleLbl="alignAccFollowNode1" presStyleIdx="0" presStyleCnt="3">
        <dgm:presLayoutVars>
          <dgm:bulletEnabled val="1"/>
        </dgm:presLayoutVars>
      </dgm:prSet>
      <dgm:spPr/>
      <dgm:t>
        <a:bodyPr/>
        <a:lstStyle/>
        <a:p>
          <a:endParaRPr lang="en-US"/>
        </a:p>
      </dgm:t>
    </dgm:pt>
    <dgm:pt modelId="{E21515CE-C28F-4AAD-99E7-CABF23611417}" type="pres">
      <dgm:prSet presAssocID="{78839A3E-A95D-4F9D-9BBB-7B0B07E388A4}" presName="space" presStyleCnt="0"/>
      <dgm:spPr/>
    </dgm:pt>
    <dgm:pt modelId="{78B9665F-CAF9-469B-9765-4FCCE91356C6}" type="pres">
      <dgm:prSet presAssocID="{7B26D5EA-9213-49A4-9C01-18DB0A3EDCC4}" presName="composite" presStyleCnt="0"/>
      <dgm:spPr/>
    </dgm:pt>
    <dgm:pt modelId="{8DA44588-45FF-4F65-8169-76528F1F6E57}" type="pres">
      <dgm:prSet presAssocID="{7B26D5EA-9213-49A4-9C01-18DB0A3EDCC4}" presName="parTx" presStyleLbl="alignNode1" presStyleIdx="1" presStyleCnt="3">
        <dgm:presLayoutVars>
          <dgm:chMax val="0"/>
          <dgm:chPref val="0"/>
          <dgm:bulletEnabled val="1"/>
        </dgm:presLayoutVars>
      </dgm:prSet>
      <dgm:spPr/>
      <dgm:t>
        <a:bodyPr/>
        <a:lstStyle/>
        <a:p>
          <a:endParaRPr lang="en-US"/>
        </a:p>
      </dgm:t>
    </dgm:pt>
    <dgm:pt modelId="{77DDC835-B399-4E0F-9CF1-9BF815F37DDD}" type="pres">
      <dgm:prSet presAssocID="{7B26D5EA-9213-49A4-9C01-18DB0A3EDCC4}" presName="desTx" presStyleLbl="alignAccFollowNode1" presStyleIdx="1" presStyleCnt="3">
        <dgm:presLayoutVars>
          <dgm:bulletEnabled val="1"/>
        </dgm:presLayoutVars>
      </dgm:prSet>
      <dgm:spPr/>
      <dgm:t>
        <a:bodyPr/>
        <a:lstStyle/>
        <a:p>
          <a:endParaRPr lang="en-US"/>
        </a:p>
      </dgm:t>
    </dgm:pt>
    <dgm:pt modelId="{4ED5253F-98B9-4D9C-9BB6-7269E0BC9569}" type="pres">
      <dgm:prSet presAssocID="{B9282485-1C6A-4898-807A-C0D9D9208EB0}" presName="space" presStyleCnt="0"/>
      <dgm:spPr/>
    </dgm:pt>
    <dgm:pt modelId="{BE643690-8AD0-4FBD-956A-B7076E8C0D76}" type="pres">
      <dgm:prSet presAssocID="{A4F80E18-42B5-4DFF-AA3D-E76C285321D2}" presName="composite" presStyleCnt="0"/>
      <dgm:spPr/>
    </dgm:pt>
    <dgm:pt modelId="{212B397D-0B49-44FC-BBC2-F559BFC458FF}" type="pres">
      <dgm:prSet presAssocID="{A4F80E18-42B5-4DFF-AA3D-E76C285321D2}" presName="parTx" presStyleLbl="alignNode1" presStyleIdx="2" presStyleCnt="3">
        <dgm:presLayoutVars>
          <dgm:chMax val="0"/>
          <dgm:chPref val="0"/>
          <dgm:bulletEnabled val="1"/>
        </dgm:presLayoutVars>
      </dgm:prSet>
      <dgm:spPr/>
      <dgm:t>
        <a:bodyPr/>
        <a:lstStyle/>
        <a:p>
          <a:endParaRPr lang="en-US"/>
        </a:p>
      </dgm:t>
    </dgm:pt>
    <dgm:pt modelId="{C57D16BE-B546-47E8-ADF2-1EB73DA833FF}" type="pres">
      <dgm:prSet presAssocID="{A4F80E18-42B5-4DFF-AA3D-E76C285321D2}" presName="desTx" presStyleLbl="alignAccFollowNode1" presStyleIdx="2" presStyleCnt="3">
        <dgm:presLayoutVars>
          <dgm:bulletEnabled val="1"/>
        </dgm:presLayoutVars>
      </dgm:prSet>
      <dgm:spPr/>
      <dgm:t>
        <a:bodyPr/>
        <a:lstStyle/>
        <a:p>
          <a:endParaRPr lang="en-US"/>
        </a:p>
      </dgm:t>
    </dgm:pt>
  </dgm:ptLst>
  <dgm:cxnLst>
    <dgm:cxn modelId="{060AB198-1325-4DA7-B900-3785146FA665}" srcId="{37E9C915-D16E-4EFE-8EA7-26A312BBAFF3}" destId="{45B8EA9A-0278-4B06-80FC-7F58BD171465}" srcOrd="0" destOrd="0" parTransId="{9EA06706-6890-4646-AABA-BAB2B869D737}" sibTransId="{2AD2527A-FC0B-4053-8866-1A2F874D26CB}"/>
    <dgm:cxn modelId="{094560A5-B752-4D44-AB75-7919D54F3FE5}" type="presOf" srcId="{A4F80E18-42B5-4DFF-AA3D-E76C285321D2}" destId="{212B397D-0B49-44FC-BBC2-F559BFC458FF}" srcOrd="0" destOrd="0" presId="urn:microsoft.com/office/officeart/2005/8/layout/hList1"/>
    <dgm:cxn modelId="{ECB0F6B1-8218-4ED3-A171-5C83E56CAC5D}" type="presOf" srcId="{37E9C915-D16E-4EFE-8EA7-26A312BBAFF3}" destId="{789C58C2-8EF5-403D-9602-B7EF0894A8EF}" srcOrd="0" destOrd="0" presId="urn:microsoft.com/office/officeart/2005/8/layout/hList1"/>
    <dgm:cxn modelId="{04B001EF-6EB0-490F-97C8-138EE11F47DB}" srcId="{A4F80E18-42B5-4DFF-AA3D-E76C285321D2}" destId="{2036DE89-A290-404D-AF79-1F337E2BD368}" srcOrd="0" destOrd="0" parTransId="{AC169C30-4CE6-49BC-AC24-484EBD25D925}" sibTransId="{CF5A3B0B-6F42-4F64-B7DC-ECA9E4A2AB29}"/>
    <dgm:cxn modelId="{2DC6BFD9-78CA-4795-BD2D-1D6D38443B80}" srcId="{37E9C915-D16E-4EFE-8EA7-26A312BBAFF3}" destId="{44B1D2E2-49D2-4904-B8D6-4D8477481EC9}" srcOrd="1" destOrd="0" parTransId="{AB98FB5E-E21B-43EA-83E4-DFF5FF72BC38}" sibTransId="{4D97E7E3-F223-4A0D-95C1-344FCAD1C727}"/>
    <dgm:cxn modelId="{9F31EE90-5709-4BB7-9705-3DB371816CDA}" srcId="{C8509B31-3CC4-4A6F-85C0-33FB83017192}" destId="{37E9C915-D16E-4EFE-8EA7-26A312BBAFF3}" srcOrd="0" destOrd="0" parTransId="{2FF73E40-E32A-4D17-92CA-4BE5FCEC6AB8}" sibTransId="{78839A3E-A95D-4F9D-9BBB-7B0B07E388A4}"/>
    <dgm:cxn modelId="{AB3CC471-8F79-4F1F-8CB6-714EFCA03DE2}" srcId="{A4F80E18-42B5-4DFF-AA3D-E76C285321D2}" destId="{84B48452-7434-42D1-9E75-DC13069524B6}" srcOrd="1" destOrd="0" parTransId="{77014288-257C-4972-8730-B3952B621930}" sibTransId="{32ADF64F-559D-4707-A3BA-3486BFF44126}"/>
    <dgm:cxn modelId="{FDD13EFA-A5CF-4D86-9ABE-809566774743}" srcId="{C8509B31-3CC4-4A6F-85C0-33FB83017192}" destId="{7B26D5EA-9213-49A4-9C01-18DB0A3EDCC4}" srcOrd="1" destOrd="0" parTransId="{352EDAFC-C6C1-40F8-AC8D-C3255DC343F9}" sibTransId="{B9282485-1C6A-4898-807A-C0D9D9208EB0}"/>
    <dgm:cxn modelId="{445B362C-684D-4249-9B25-0B3E3D19F115}" type="presOf" srcId="{2036DE89-A290-404D-AF79-1F337E2BD368}" destId="{C57D16BE-B546-47E8-ADF2-1EB73DA833FF}" srcOrd="0" destOrd="0" presId="urn:microsoft.com/office/officeart/2005/8/layout/hList1"/>
    <dgm:cxn modelId="{EB911E55-6453-4FB8-B367-0C84B887A4C8}" srcId="{7B26D5EA-9213-49A4-9C01-18DB0A3EDCC4}" destId="{09A3DAA4-1941-43B9-BD7E-A2CBC76DA84C}" srcOrd="0" destOrd="0" parTransId="{459BEF4C-5958-4DF9-9019-BF32DB411B43}" sibTransId="{2DF173C0-82A0-4045-8D21-C39AF2BA026D}"/>
    <dgm:cxn modelId="{46BE2870-C74A-4509-90CD-FB32783E5C20}" type="presOf" srcId="{C8509B31-3CC4-4A6F-85C0-33FB83017192}" destId="{26DCED1C-816B-4DD3-86A5-3EE0A74D7901}" srcOrd="0" destOrd="0" presId="urn:microsoft.com/office/officeart/2005/8/layout/hList1"/>
    <dgm:cxn modelId="{3A2D3C4D-CA55-489C-925B-A8CA750D8D4B}" type="presOf" srcId="{7B26D5EA-9213-49A4-9C01-18DB0A3EDCC4}" destId="{8DA44588-45FF-4F65-8169-76528F1F6E57}" srcOrd="0" destOrd="0" presId="urn:microsoft.com/office/officeart/2005/8/layout/hList1"/>
    <dgm:cxn modelId="{FE0C2002-DFE9-4A94-A01D-2D7FD6EF7371}" type="presOf" srcId="{44B1D2E2-49D2-4904-B8D6-4D8477481EC9}" destId="{9702C65C-673D-4468-BDB1-7D7F3A7BC3C0}" srcOrd="0" destOrd="1" presId="urn:microsoft.com/office/officeart/2005/8/layout/hList1"/>
    <dgm:cxn modelId="{3E2EC3A3-AB1F-49CF-B832-748C4C48DF91}" type="presOf" srcId="{09A3DAA4-1941-43B9-BD7E-A2CBC76DA84C}" destId="{77DDC835-B399-4E0F-9CF1-9BF815F37DDD}" srcOrd="0" destOrd="0" presId="urn:microsoft.com/office/officeart/2005/8/layout/hList1"/>
    <dgm:cxn modelId="{5EF369E1-2D0A-4B2E-A577-9898B8991FC4}" srcId="{C8509B31-3CC4-4A6F-85C0-33FB83017192}" destId="{A4F80E18-42B5-4DFF-AA3D-E76C285321D2}" srcOrd="2" destOrd="0" parTransId="{BE4706C6-F7B3-49B3-B3DC-233CFEB6E387}" sibTransId="{3C640D0D-1F55-4DDA-8D19-8CB50684516F}"/>
    <dgm:cxn modelId="{891D2F97-F84B-4061-BA0F-91DC9D130C10}" type="presOf" srcId="{9E04E37F-7EBE-44E2-B031-60108AEAD0E3}" destId="{77DDC835-B399-4E0F-9CF1-9BF815F37DDD}" srcOrd="0" destOrd="1" presId="urn:microsoft.com/office/officeart/2005/8/layout/hList1"/>
    <dgm:cxn modelId="{16DC4619-7317-4830-A2F1-D24BC94E76EF}" type="presOf" srcId="{45B8EA9A-0278-4B06-80FC-7F58BD171465}" destId="{9702C65C-673D-4468-BDB1-7D7F3A7BC3C0}" srcOrd="0" destOrd="0" presId="urn:microsoft.com/office/officeart/2005/8/layout/hList1"/>
    <dgm:cxn modelId="{C8434688-0A45-47B8-B160-B1741FE2949D}" srcId="{7B26D5EA-9213-49A4-9C01-18DB0A3EDCC4}" destId="{9E04E37F-7EBE-44E2-B031-60108AEAD0E3}" srcOrd="1" destOrd="0" parTransId="{84CEDF80-1B72-4835-9876-1CCC172246FA}" sibTransId="{56B3CF35-1A88-406A-82C6-0A7DF39F2A9F}"/>
    <dgm:cxn modelId="{13344550-DC11-4AB3-A15F-0CF098CDB629}" type="presOf" srcId="{84B48452-7434-42D1-9E75-DC13069524B6}" destId="{C57D16BE-B546-47E8-ADF2-1EB73DA833FF}" srcOrd="0" destOrd="1" presId="urn:microsoft.com/office/officeart/2005/8/layout/hList1"/>
    <dgm:cxn modelId="{19CA6066-F557-483A-ABE9-FF1734EDFE7C}" type="presParOf" srcId="{26DCED1C-816B-4DD3-86A5-3EE0A74D7901}" destId="{BC2B81A3-1312-48B3-8C66-9055520C4F47}" srcOrd="0" destOrd="0" presId="urn:microsoft.com/office/officeart/2005/8/layout/hList1"/>
    <dgm:cxn modelId="{7DA02CCA-9D1C-494F-B954-3E5098A743AD}" type="presParOf" srcId="{BC2B81A3-1312-48B3-8C66-9055520C4F47}" destId="{789C58C2-8EF5-403D-9602-B7EF0894A8EF}" srcOrd="0" destOrd="0" presId="urn:microsoft.com/office/officeart/2005/8/layout/hList1"/>
    <dgm:cxn modelId="{45817C90-3FE3-4F3A-B475-248949468175}" type="presParOf" srcId="{BC2B81A3-1312-48B3-8C66-9055520C4F47}" destId="{9702C65C-673D-4468-BDB1-7D7F3A7BC3C0}" srcOrd="1" destOrd="0" presId="urn:microsoft.com/office/officeart/2005/8/layout/hList1"/>
    <dgm:cxn modelId="{13F9DD35-DE91-4203-9260-4FD2560D7409}" type="presParOf" srcId="{26DCED1C-816B-4DD3-86A5-3EE0A74D7901}" destId="{E21515CE-C28F-4AAD-99E7-CABF23611417}" srcOrd="1" destOrd="0" presId="urn:microsoft.com/office/officeart/2005/8/layout/hList1"/>
    <dgm:cxn modelId="{C871F7EB-58FE-4AC3-9CC8-7DD4DBAE6330}" type="presParOf" srcId="{26DCED1C-816B-4DD3-86A5-3EE0A74D7901}" destId="{78B9665F-CAF9-469B-9765-4FCCE91356C6}" srcOrd="2" destOrd="0" presId="urn:microsoft.com/office/officeart/2005/8/layout/hList1"/>
    <dgm:cxn modelId="{0B4B85B6-FD4F-4893-B332-A10C9D52C263}" type="presParOf" srcId="{78B9665F-CAF9-469B-9765-4FCCE91356C6}" destId="{8DA44588-45FF-4F65-8169-76528F1F6E57}" srcOrd="0" destOrd="0" presId="urn:microsoft.com/office/officeart/2005/8/layout/hList1"/>
    <dgm:cxn modelId="{74B57081-E192-4498-8D68-DE72FD5457D5}" type="presParOf" srcId="{78B9665F-CAF9-469B-9765-4FCCE91356C6}" destId="{77DDC835-B399-4E0F-9CF1-9BF815F37DDD}" srcOrd="1" destOrd="0" presId="urn:microsoft.com/office/officeart/2005/8/layout/hList1"/>
    <dgm:cxn modelId="{5221C679-110D-4C1B-B282-5A14F94927B9}" type="presParOf" srcId="{26DCED1C-816B-4DD3-86A5-3EE0A74D7901}" destId="{4ED5253F-98B9-4D9C-9BB6-7269E0BC9569}" srcOrd="3" destOrd="0" presId="urn:microsoft.com/office/officeart/2005/8/layout/hList1"/>
    <dgm:cxn modelId="{7672E84C-4099-4F89-BFDE-F918FEB6C0E2}" type="presParOf" srcId="{26DCED1C-816B-4DD3-86A5-3EE0A74D7901}" destId="{BE643690-8AD0-4FBD-956A-B7076E8C0D76}" srcOrd="4" destOrd="0" presId="urn:microsoft.com/office/officeart/2005/8/layout/hList1"/>
    <dgm:cxn modelId="{7F2CBC98-3F16-4101-8053-A4A372EAB5CB}" type="presParOf" srcId="{BE643690-8AD0-4FBD-956A-B7076E8C0D76}" destId="{212B397D-0B49-44FC-BBC2-F559BFC458FF}" srcOrd="0" destOrd="0" presId="urn:microsoft.com/office/officeart/2005/8/layout/hList1"/>
    <dgm:cxn modelId="{426FA594-C029-492E-8CD0-2D6E36A9D010}" type="presParOf" srcId="{BE643690-8AD0-4FBD-956A-B7076E8C0D76}" destId="{C57D16BE-B546-47E8-ADF2-1EB73DA833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F7467-1C54-4FD2-8B7C-21A8756E5572}"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DD2E2-F5EF-49E3-B6F2-C353F2B8A4A4}" type="slidenum">
              <a:rPr lang="en-US" smtClean="0"/>
              <a:t>‹#›</a:t>
            </a:fld>
            <a:endParaRPr lang="en-US"/>
          </a:p>
        </p:txBody>
      </p:sp>
    </p:spTree>
    <p:extLst>
      <p:ext uri="{BB962C8B-B14F-4D97-AF65-F5344CB8AC3E}">
        <p14:creationId xmlns:p14="http://schemas.microsoft.com/office/powerpoint/2010/main" val="105138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B76C6-2E2A-5C40-A2EC-BE9BABE1D9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26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20</a:t>
            </a:fld>
            <a:endParaRPr lang="en-US"/>
          </a:p>
        </p:txBody>
      </p:sp>
    </p:spTree>
    <p:extLst>
      <p:ext uri="{BB962C8B-B14F-4D97-AF65-F5344CB8AC3E}">
        <p14:creationId xmlns:p14="http://schemas.microsoft.com/office/powerpoint/2010/main" val="280973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21</a:t>
            </a:fld>
            <a:endParaRPr lang="en-US" dirty="0"/>
          </a:p>
        </p:txBody>
      </p:sp>
    </p:spTree>
    <p:extLst>
      <p:ext uri="{BB962C8B-B14F-4D97-AF65-F5344CB8AC3E}">
        <p14:creationId xmlns:p14="http://schemas.microsoft.com/office/powerpoint/2010/main" val="66691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22</a:t>
            </a:fld>
            <a:endParaRPr lang="en-US" dirty="0"/>
          </a:p>
        </p:txBody>
      </p:sp>
    </p:spTree>
    <p:extLst>
      <p:ext uri="{BB962C8B-B14F-4D97-AF65-F5344CB8AC3E}">
        <p14:creationId xmlns:p14="http://schemas.microsoft.com/office/powerpoint/2010/main" val="237431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24</a:t>
            </a:fld>
            <a:endParaRPr lang="en-US"/>
          </a:p>
        </p:txBody>
      </p:sp>
    </p:spTree>
    <p:extLst>
      <p:ext uri="{BB962C8B-B14F-4D97-AF65-F5344CB8AC3E}">
        <p14:creationId xmlns:p14="http://schemas.microsoft.com/office/powerpoint/2010/main" val="384457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EMS/Ambulance-Based Responses </a:t>
            </a:r>
            <a:r>
              <a:rPr lang="en-US" sz="1200" kern="1200" dirty="0">
                <a:solidFill>
                  <a:schemeClr val="tx1"/>
                </a:solidFill>
                <a:effectLst/>
                <a:latin typeface="+mn-lt"/>
                <a:ea typeface="+mn-ea"/>
                <a:cs typeface="+mn-cs"/>
              </a:rPr>
              <a:t> leverage existing emergence medical response systems. Although initial evaluation has taken place for some pilot programs (e.g., “alternative destinations” to psychiatric facilities, or including a social worker or psychiatric nurse with the paramedic responders), formal research is lacking.</a:t>
            </a:r>
            <a:r>
              <a:rPr lang="en-US" dirty="0">
                <a:effectLst/>
              </a:rPr>
              <a:t> </a:t>
            </a:r>
            <a:r>
              <a:rPr lang="en-US" sz="1200" kern="1200" dirty="0">
                <a:solidFill>
                  <a:schemeClr val="tx1"/>
                </a:solidFill>
                <a:effectLst/>
                <a:latin typeface="+mn-lt"/>
                <a:ea typeface="+mn-ea"/>
                <a:cs typeface="+mn-cs"/>
              </a:rPr>
              <a:t> I believe this is relatively common in Australia, so there may be some research from there, if you were looking for additional studies. </a:t>
            </a:r>
          </a:p>
          <a:p>
            <a:endParaRPr lang="en-US" dirty="0"/>
          </a:p>
        </p:txBody>
      </p:sp>
      <p:sp>
        <p:nvSpPr>
          <p:cNvPr id="4" name="Slide Number Placeholder 3"/>
          <p:cNvSpPr>
            <a:spLocks noGrp="1"/>
          </p:cNvSpPr>
          <p:nvPr>
            <p:ph type="sldNum" sz="quarter" idx="10"/>
          </p:nvPr>
        </p:nvSpPr>
        <p:spPr/>
        <p:txBody>
          <a:bodyPr/>
          <a:lstStyle/>
          <a:p>
            <a:fld id="{995DD2E2-F5EF-49E3-B6F2-C353F2B8A4A4}" type="slidenum">
              <a:rPr lang="en-US" smtClean="0"/>
              <a:t>26</a:t>
            </a:fld>
            <a:endParaRPr lang="en-US"/>
          </a:p>
        </p:txBody>
      </p:sp>
    </p:spTree>
    <p:extLst>
      <p:ext uri="{BB962C8B-B14F-4D97-AF65-F5344CB8AC3E}">
        <p14:creationId xmlns:p14="http://schemas.microsoft.com/office/powerpoint/2010/main" val="32813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27</a:t>
            </a:fld>
            <a:endParaRPr lang="en-US"/>
          </a:p>
        </p:txBody>
      </p:sp>
    </p:spTree>
    <p:extLst>
      <p:ext uri="{BB962C8B-B14F-4D97-AF65-F5344CB8AC3E}">
        <p14:creationId xmlns:p14="http://schemas.microsoft.com/office/powerpoint/2010/main" val="186438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case management teams of interest pair behavioral health professionals with officers to address people who are considered “high utilizers” of police and other emergency services. These teams provide outreach and follow-up and develop plans to keep people connected to care and reduce the number of contacts with police and emergency response systems. The case management teams reviewed here are nested within agencies that have a broader set of police-mental health collaboration programs in their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Definition of high utilizer varies</a:t>
            </a:r>
          </a:p>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29</a:t>
            </a:fld>
            <a:endParaRPr lang="en-US"/>
          </a:p>
        </p:txBody>
      </p:sp>
    </p:spTree>
    <p:extLst>
      <p:ext uri="{BB962C8B-B14F-4D97-AF65-F5344CB8AC3E}">
        <p14:creationId xmlns:p14="http://schemas.microsoft.com/office/powerpoint/2010/main" val="1941883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30</a:t>
            </a:fld>
            <a:endParaRPr lang="en-US"/>
          </a:p>
        </p:txBody>
      </p:sp>
    </p:spTree>
    <p:extLst>
      <p:ext uri="{BB962C8B-B14F-4D97-AF65-F5344CB8AC3E}">
        <p14:creationId xmlns:p14="http://schemas.microsoft.com/office/powerpoint/2010/main" val="15660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31</a:t>
            </a:fld>
            <a:endParaRPr lang="en-US"/>
          </a:p>
        </p:txBody>
      </p:sp>
    </p:spTree>
    <p:extLst>
      <p:ext uri="{BB962C8B-B14F-4D97-AF65-F5344CB8AC3E}">
        <p14:creationId xmlns:p14="http://schemas.microsoft.com/office/powerpoint/2010/main" val="162354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32</a:t>
            </a:fld>
            <a:endParaRPr lang="en-US"/>
          </a:p>
        </p:txBody>
      </p:sp>
    </p:spTree>
    <p:extLst>
      <p:ext uri="{BB962C8B-B14F-4D97-AF65-F5344CB8AC3E}">
        <p14:creationId xmlns:p14="http://schemas.microsoft.com/office/powerpoint/2010/main" val="271241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5</a:t>
            </a:fld>
            <a:endParaRPr lang="en-US"/>
          </a:p>
        </p:txBody>
      </p:sp>
    </p:spTree>
    <p:extLst>
      <p:ext uri="{BB962C8B-B14F-4D97-AF65-F5344CB8AC3E}">
        <p14:creationId xmlns:p14="http://schemas.microsoft.com/office/powerpoint/2010/main" val="2613939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38</a:t>
            </a:fld>
            <a:endParaRPr lang="en-US"/>
          </a:p>
        </p:txBody>
      </p:sp>
    </p:spTree>
    <p:extLst>
      <p:ext uri="{BB962C8B-B14F-4D97-AF65-F5344CB8AC3E}">
        <p14:creationId xmlns:p14="http://schemas.microsoft.com/office/powerpoint/2010/main" val="397218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40</a:t>
            </a:fld>
            <a:endParaRPr lang="en-US"/>
          </a:p>
        </p:txBody>
      </p:sp>
    </p:spTree>
    <p:extLst>
      <p:ext uri="{BB962C8B-B14F-4D97-AF65-F5344CB8AC3E}">
        <p14:creationId xmlns:p14="http://schemas.microsoft.com/office/powerpoint/2010/main" val="125682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42</a:t>
            </a:fld>
            <a:endParaRPr lang="en-US"/>
          </a:p>
        </p:txBody>
      </p:sp>
    </p:spTree>
    <p:extLst>
      <p:ext uri="{BB962C8B-B14F-4D97-AF65-F5344CB8AC3E}">
        <p14:creationId xmlns:p14="http://schemas.microsoft.com/office/powerpoint/2010/main" val="129658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43</a:t>
            </a:fld>
            <a:endParaRPr lang="en-US"/>
          </a:p>
        </p:txBody>
      </p:sp>
    </p:spTree>
    <p:extLst>
      <p:ext uri="{BB962C8B-B14F-4D97-AF65-F5344CB8AC3E}">
        <p14:creationId xmlns:p14="http://schemas.microsoft.com/office/powerpoint/2010/main" val="138994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44</a:t>
            </a:fld>
            <a:endParaRPr lang="en-US"/>
          </a:p>
        </p:txBody>
      </p:sp>
    </p:spTree>
    <p:extLst>
      <p:ext uri="{BB962C8B-B14F-4D97-AF65-F5344CB8AC3E}">
        <p14:creationId xmlns:p14="http://schemas.microsoft.com/office/powerpoint/2010/main" val="2324714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training as a way to bring in other partners</a:t>
            </a:r>
          </a:p>
        </p:txBody>
      </p:sp>
      <p:sp>
        <p:nvSpPr>
          <p:cNvPr id="4" name="Slide Number Placeholder 3"/>
          <p:cNvSpPr>
            <a:spLocks noGrp="1"/>
          </p:cNvSpPr>
          <p:nvPr>
            <p:ph type="sldNum" sz="quarter" idx="5"/>
          </p:nvPr>
        </p:nvSpPr>
        <p:spPr/>
        <p:txBody>
          <a:bodyPr/>
          <a:lstStyle/>
          <a:p>
            <a:fld id="{995DD2E2-F5EF-49E3-B6F2-C353F2B8A4A4}" type="slidenum">
              <a:rPr lang="en-US" smtClean="0"/>
              <a:t>45</a:t>
            </a:fld>
            <a:endParaRPr lang="en-US"/>
          </a:p>
        </p:txBody>
      </p:sp>
    </p:spTree>
    <p:extLst>
      <p:ext uri="{BB962C8B-B14F-4D97-AF65-F5344CB8AC3E}">
        <p14:creationId xmlns:p14="http://schemas.microsoft.com/office/powerpoint/2010/main" val="77575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46</a:t>
            </a:fld>
            <a:endParaRPr lang="en-US"/>
          </a:p>
        </p:txBody>
      </p:sp>
    </p:spTree>
    <p:extLst>
      <p:ext uri="{BB962C8B-B14F-4D97-AF65-F5344CB8AC3E}">
        <p14:creationId xmlns:p14="http://schemas.microsoft.com/office/powerpoint/2010/main" val="349248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Fuller, Lamb,</a:t>
            </a:r>
          </a:p>
          <a:p>
            <a:r>
              <a:rPr lang="en-US" sz="1200" b="0" i="0" u="none" strike="noStrike" kern="1200" baseline="0" dirty="0" err="1">
                <a:solidFill>
                  <a:schemeClr val="tx1"/>
                </a:solidFill>
                <a:latin typeface="+mn-lt"/>
                <a:ea typeface="+mn-ea"/>
                <a:cs typeface="+mn-cs"/>
              </a:rPr>
              <a:t>Biasotti</a:t>
            </a:r>
            <a:r>
              <a:rPr lang="en-US" sz="1200" b="0" i="0" u="none" strike="noStrike" kern="1200" baseline="0" dirty="0">
                <a:solidFill>
                  <a:schemeClr val="tx1"/>
                </a:solidFill>
                <a:latin typeface="+mn-lt"/>
                <a:ea typeface="+mn-ea"/>
                <a:cs typeface="+mn-cs"/>
              </a:rPr>
              <a:t>, &amp; Snook, 2015</a:t>
            </a:r>
          </a:p>
          <a:p>
            <a:r>
              <a:rPr lang="en-US" sz="1200" b="0" i="0" u="none" strike="noStrike" kern="1200" baseline="0" dirty="0" err="1">
                <a:solidFill>
                  <a:schemeClr val="tx1"/>
                </a:solidFill>
                <a:latin typeface="+mn-lt"/>
                <a:ea typeface="+mn-ea"/>
                <a:cs typeface="+mn-cs"/>
              </a:rPr>
              <a:t>Lowrey</a:t>
            </a:r>
            <a:r>
              <a:rPr lang="en-US" sz="1200" b="0" i="0" u="none" strike="noStrike" kern="1200" baseline="0" dirty="0">
                <a:solidFill>
                  <a:schemeClr val="tx1"/>
                </a:solidFill>
                <a:latin typeface="+mn-lt"/>
                <a:ea typeface="+mn-ea"/>
                <a:cs typeface="+mn-cs"/>
              </a:rPr>
              <a:t> et al., 2015</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Livingston, 2016</a:t>
            </a:r>
            <a:endParaRPr lang="en-US" dirty="0"/>
          </a:p>
        </p:txBody>
      </p:sp>
      <p:sp>
        <p:nvSpPr>
          <p:cNvPr id="4" name="Slide Number Placeholder 3"/>
          <p:cNvSpPr>
            <a:spLocks noGrp="1"/>
          </p:cNvSpPr>
          <p:nvPr>
            <p:ph type="sldNum" sz="quarter" idx="10"/>
          </p:nvPr>
        </p:nvSpPr>
        <p:spPr/>
        <p:txBody>
          <a:bodyPr/>
          <a:lstStyle/>
          <a:p>
            <a:fld id="{995DD2E2-F5EF-49E3-B6F2-C353F2B8A4A4}" type="slidenum">
              <a:rPr lang="en-US" smtClean="0"/>
              <a:t>7</a:t>
            </a:fld>
            <a:endParaRPr lang="en-US"/>
          </a:p>
        </p:txBody>
      </p:sp>
    </p:spTree>
    <p:extLst>
      <p:ext uri="{BB962C8B-B14F-4D97-AF65-F5344CB8AC3E}">
        <p14:creationId xmlns:p14="http://schemas.microsoft.com/office/powerpoint/2010/main" val="59095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So-this makes it seem like all police are doing when they encounter people with mental illness is arresting or shooting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Does this mean police are inappropriately arresting people with mental illness that they should be taking to a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Estimates of the prevalence of SMI  in jail and prison populations in US range from 6.4-14.5% for men and 15-31.5% for women </a:t>
            </a:r>
            <a:r>
              <a:rPr lang="en-US" altLang="en-US" sz="1100" dirty="0"/>
              <a:t>(Ditton, 1999; Steadman, et al, 2009; </a:t>
            </a:r>
            <a:r>
              <a:rPr lang="en-US" altLang="en-US" sz="1100" dirty="0" err="1"/>
              <a:t>Teplin</a:t>
            </a:r>
            <a:r>
              <a:rPr lang="en-US" altLang="en-US" sz="1100" dirty="0"/>
              <a:t> &amp; </a:t>
            </a:r>
            <a:r>
              <a:rPr lang="en-US" altLang="en-US" sz="1100" dirty="0" err="1"/>
              <a:t>Abrahm</a:t>
            </a:r>
            <a:r>
              <a:rPr lang="en-US" altLang="en-US" sz="1100" dirty="0"/>
              <a:t>, 1996)</a:t>
            </a:r>
          </a:p>
          <a:p>
            <a:r>
              <a:rPr lang="en-US" sz="1200" b="0" i="0" u="none" strike="noStrike" kern="1200" baseline="0" dirty="0">
                <a:solidFill>
                  <a:schemeClr val="tx1"/>
                </a:solidFill>
                <a:latin typeface="+mn-lt"/>
                <a:ea typeface="+mn-ea"/>
                <a:cs typeface="+mn-cs"/>
              </a:rPr>
              <a:t>H. N. Snyder, W. J. Sabol, T. D. Minton, </a:t>
            </a:r>
            <a:r>
              <a:rPr lang="en-US" sz="1200" b="0" i="1" u="none" strike="noStrike" kern="1200" baseline="0" dirty="0">
                <a:solidFill>
                  <a:schemeClr val="tx1"/>
                </a:solidFill>
                <a:latin typeface="+mn-lt"/>
                <a:ea typeface="+mn-ea"/>
                <a:cs typeface="+mn-cs"/>
              </a:rPr>
              <a:t>Arrest in the United States, 1990–2010 </a:t>
            </a:r>
            <a:r>
              <a:rPr lang="en-US" sz="1200" b="0" i="0" u="none" strike="noStrike" kern="1200" baseline="0" dirty="0">
                <a:solidFill>
                  <a:schemeClr val="tx1"/>
                </a:solidFill>
                <a:latin typeface="+mn-lt"/>
                <a:ea typeface="+mn-ea"/>
                <a:cs typeface="+mn-cs"/>
              </a:rPr>
              <a:t>(Washington, DC: Department of Justice,</a:t>
            </a:r>
          </a:p>
          <a:p>
            <a:r>
              <a:rPr lang="en-US" sz="1200" b="0" i="0" u="none" strike="noStrike" kern="1200" baseline="0" dirty="0">
                <a:solidFill>
                  <a:schemeClr val="tx1"/>
                </a:solidFill>
                <a:latin typeface="+mn-lt"/>
                <a:ea typeface="+mn-ea"/>
                <a:cs typeface="+mn-cs"/>
              </a:rPr>
              <a:t>Office of Justice Programs, Bureau of Justice Statistics, 2012)</a:t>
            </a:r>
            <a:endParaRPr lang="en-US" dirty="0"/>
          </a:p>
        </p:txBody>
      </p:sp>
      <p:sp>
        <p:nvSpPr>
          <p:cNvPr id="4" name="Slide Number Placeholder 3"/>
          <p:cNvSpPr>
            <a:spLocks noGrp="1"/>
          </p:cNvSpPr>
          <p:nvPr>
            <p:ph type="sldNum" sz="quarter" idx="10"/>
          </p:nvPr>
        </p:nvSpPr>
        <p:spPr/>
        <p:txBody>
          <a:bodyPr/>
          <a:lstStyle/>
          <a:p>
            <a:fld id="{995DD2E2-F5EF-49E3-B6F2-C353F2B8A4A4}" type="slidenum">
              <a:rPr lang="en-US" smtClean="0"/>
              <a:t>8</a:t>
            </a:fld>
            <a:endParaRPr lang="en-US"/>
          </a:p>
        </p:txBody>
      </p:sp>
    </p:spTree>
    <p:extLst>
      <p:ext uri="{BB962C8B-B14F-4D97-AF65-F5344CB8AC3E}">
        <p14:creationId xmlns:p14="http://schemas.microsoft.com/office/powerpoint/2010/main" val="189911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9</a:t>
            </a:fld>
            <a:endParaRPr lang="en-US"/>
          </a:p>
        </p:txBody>
      </p:sp>
    </p:spTree>
    <p:extLst>
      <p:ext uri="{BB962C8B-B14F-4D97-AF65-F5344CB8AC3E}">
        <p14:creationId xmlns:p14="http://schemas.microsoft.com/office/powerpoint/2010/main" val="87960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12</a:t>
            </a:fld>
            <a:endParaRPr lang="en-US"/>
          </a:p>
        </p:txBody>
      </p:sp>
    </p:spTree>
    <p:extLst>
      <p:ext uri="{BB962C8B-B14F-4D97-AF65-F5344CB8AC3E}">
        <p14:creationId xmlns:p14="http://schemas.microsoft.com/office/powerpoint/2010/main" val="232312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14</a:t>
            </a:fld>
            <a:endParaRPr lang="en-US"/>
          </a:p>
        </p:txBody>
      </p:sp>
    </p:spTree>
    <p:extLst>
      <p:ext uri="{BB962C8B-B14F-4D97-AF65-F5344CB8AC3E}">
        <p14:creationId xmlns:p14="http://schemas.microsoft.com/office/powerpoint/2010/main" val="334074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Mobile Crisis Team (MCT)</a:t>
            </a:r>
            <a:r>
              <a:rPr lang="en-US" sz="1200" kern="1200" dirty="0">
                <a:solidFill>
                  <a:schemeClr val="tx1"/>
                </a:solidFill>
                <a:effectLst/>
                <a:latin typeface="+mn-lt"/>
                <a:ea typeface="+mn-ea"/>
                <a:cs typeface="+mn-cs"/>
              </a:rPr>
              <a:t>  is housed within and operated by the mental health system. However, police involvement is not uncommon. In some respects, the MCT is to psychiatric emergencies as emergency medical services (EMS) are to medical emergencies. Because implementation of community-based MCTs should result in improved linkage to the community mental health system and thus more frequent and more timely use of community-based mental health services after the crisis event, some quasi-experimental research has demonstrated the effects of MCT on increasing community-based and hospital-based mental health services use.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95DD2E2-F5EF-49E3-B6F2-C353F2B8A4A4}" type="slidenum">
              <a:rPr lang="en-US" smtClean="0"/>
              <a:t>15</a:t>
            </a:fld>
            <a:endParaRPr lang="en-US"/>
          </a:p>
        </p:txBody>
      </p:sp>
    </p:spTree>
    <p:extLst>
      <p:ext uri="{BB962C8B-B14F-4D97-AF65-F5344CB8AC3E}">
        <p14:creationId xmlns:p14="http://schemas.microsoft.com/office/powerpoint/2010/main" val="349539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More than just training…Not a LE program, or a BH program, but a community program; Regular meetings with key stakeholders, collaborative spirit, working together to address gaps, owning mistakes; key stakeholders have cell phones to work gaps out;</a:t>
            </a:r>
          </a:p>
          <a:p>
            <a:endParaRPr lang="en-US" dirty="0"/>
          </a:p>
          <a:p>
            <a:r>
              <a:rPr lang="en-US" dirty="0"/>
              <a:t>Crisis System:  Robust, 24/7, No wrong door policy, quick turnaround;  Communities need to develop what works for them…co-responders; we didn’t have a 24/7 crisis center when we started CIT.</a:t>
            </a:r>
          </a:p>
          <a:p>
            <a:endParaRPr lang="en-US" dirty="0"/>
          </a:p>
          <a:p>
            <a:r>
              <a:rPr lang="en-US" dirty="0"/>
              <a:t>Traing-co-led;  40 hour curriculum which includes Overview, Common Signs/symptoms, De-escalation,  Role Play, people with lived experience, site visits</a:t>
            </a:r>
          </a:p>
          <a:p>
            <a:r>
              <a:rPr lang="en-US" dirty="0"/>
              <a:t>  </a:t>
            </a:r>
          </a:p>
          <a:p>
            <a:r>
              <a:rPr lang="en-US" dirty="0"/>
              <a:t>Behavioral Health Staff Training:  Ride alongs, Cop Culture 101; firearms training</a:t>
            </a:r>
          </a:p>
          <a:p>
            <a:endParaRPr lang="en-US" dirty="0"/>
          </a:p>
          <a:p>
            <a:r>
              <a:rPr lang="en-US" dirty="0"/>
              <a:t>Lived Experience:  Learn from people affected by MI; Same hopes and dreams, Advocates not only for our community programs, but also for improved crisis services.</a:t>
            </a:r>
          </a:p>
        </p:txBody>
      </p:sp>
      <p:sp>
        <p:nvSpPr>
          <p:cNvPr id="4" name="Slide Number Placeholder 3"/>
          <p:cNvSpPr>
            <a:spLocks noGrp="1"/>
          </p:cNvSpPr>
          <p:nvPr>
            <p:ph type="sldNum" sz="quarter" idx="10"/>
          </p:nvPr>
        </p:nvSpPr>
        <p:spPr/>
        <p:txBody>
          <a:bodyPr/>
          <a:lstStyle/>
          <a:p>
            <a:fld id="{99001589-AB78-4A63-9E29-A28E94A6E8BE}" type="slidenum">
              <a:rPr lang="en-US" smtClean="0"/>
              <a:t>18</a:t>
            </a:fld>
            <a:endParaRPr lang="en-US" dirty="0"/>
          </a:p>
        </p:txBody>
      </p:sp>
    </p:spTree>
    <p:extLst>
      <p:ext uri="{BB962C8B-B14F-4D97-AF65-F5344CB8AC3E}">
        <p14:creationId xmlns:p14="http://schemas.microsoft.com/office/powerpoint/2010/main" val="195332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08D2C8-FFAF-4C88-AFBD-70B204004732}"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17058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8D2C8-FFAF-4C88-AFBD-70B204004732}"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321877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8D2C8-FFAF-4C88-AFBD-70B204004732}"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221508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4AF11-4D24-A345-9D83-1287868D82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264168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4AF11-4D24-A345-9D83-1287868D82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71132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4AF11-4D24-A345-9D83-1287868D82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129406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616847"/>
            <a:ext cx="5384800" cy="35093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616847"/>
            <a:ext cx="5384800" cy="35093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4AF11-4D24-A345-9D83-1287868D82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62907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4AF11-4D24-A345-9D83-1287868D82AC}"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181347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4AF11-4D24-A345-9D83-1287868D82AC}"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142114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4AF11-4D24-A345-9D83-1287868D82AC}"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3923197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324AF11-4D24-A345-9D83-1287868D82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221584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8D2C8-FFAF-4C88-AFBD-70B204004732}"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949401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324AF11-4D24-A345-9D83-1287868D82AC}"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265821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4AF11-4D24-A345-9D83-1287868D82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165274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4AF11-4D24-A345-9D83-1287868D82AC}"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4974-FD69-DD41-95CA-844B197CEAEF}" type="slidenum">
              <a:rPr lang="en-US" smtClean="0"/>
              <a:t>‹#›</a:t>
            </a:fld>
            <a:endParaRPr lang="en-US"/>
          </a:p>
        </p:txBody>
      </p:sp>
    </p:spTree>
    <p:extLst>
      <p:ext uri="{BB962C8B-B14F-4D97-AF65-F5344CB8AC3E}">
        <p14:creationId xmlns:p14="http://schemas.microsoft.com/office/powerpoint/2010/main" val="22223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8D2C8-FFAF-4C88-AFBD-70B204004732}"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38686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616847"/>
            <a:ext cx="5384800" cy="35093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616847"/>
            <a:ext cx="5384800" cy="35093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8D2C8-FFAF-4C88-AFBD-70B204004732}"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3658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8D2C8-FFAF-4C88-AFBD-70B204004732}"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278994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8D2C8-FFAF-4C88-AFBD-70B204004732}"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227163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8D2C8-FFAF-4C88-AFBD-70B204004732}"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297510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C08D2C8-FFAF-4C88-AFBD-70B204004732}"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400822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C08D2C8-FFAF-4C88-AFBD-70B204004732}"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4E12-6449-432A-8EDA-720B023B202F}" type="slidenum">
              <a:rPr lang="en-US" smtClean="0"/>
              <a:t>‹#›</a:t>
            </a:fld>
            <a:endParaRPr lang="en-US"/>
          </a:p>
        </p:txBody>
      </p:sp>
    </p:spTree>
    <p:extLst>
      <p:ext uri="{BB962C8B-B14F-4D97-AF65-F5344CB8AC3E}">
        <p14:creationId xmlns:p14="http://schemas.microsoft.com/office/powerpoint/2010/main" val="8386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blue band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762219"/>
          </a:xfrm>
          <a:prstGeom prst="rect">
            <a:avLst/>
          </a:prstGeom>
        </p:spPr>
      </p:pic>
      <p:sp>
        <p:nvSpPr>
          <p:cNvPr id="2" name="Title Placeholder 1"/>
          <p:cNvSpPr>
            <a:spLocks noGrp="1"/>
          </p:cNvSpPr>
          <p:nvPr>
            <p:ph type="title"/>
          </p:nvPr>
        </p:nvSpPr>
        <p:spPr>
          <a:xfrm>
            <a:off x="609600" y="119823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578364"/>
            <a:ext cx="10972800" cy="354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C08D2C8-FFAF-4C88-AFBD-70B204004732}" type="datetimeFigureOut">
              <a:rPr lang="en-US" smtClean="0"/>
              <a:t>8/28/2019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09A4E12-6449-432A-8EDA-720B023B202F}" type="slidenum">
              <a:rPr lang="en-US" smtClean="0"/>
              <a:t>‹#›</a:t>
            </a:fld>
            <a:endParaRPr lang="en-US"/>
          </a:p>
        </p:txBody>
      </p:sp>
      <p:pic>
        <p:nvPicPr>
          <p:cNvPr id="9" name="Picture 8" descr="BJA_noOJP_whit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50483" y="105577"/>
            <a:ext cx="931917" cy="567604"/>
          </a:xfrm>
          <a:prstGeom prst="rect">
            <a:avLst/>
          </a:prstGeom>
        </p:spPr>
      </p:pic>
    </p:spTree>
    <p:extLst>
      <p:ext uri="{BB962C8B-B14F-4D97-AF65-F5344CB8AC3E}">
        <p14:creationId xmlns:p14="http://schemas.microsoft.com/office/powerpoint/2010/main" val="4270221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09585" rtl="0" eaLnBrk="1" latinLnBrk="0" hangingPunct="1">
        <a:spcBef>
          <a:spcPct val="0"/>
        </a:spcBef>
        <a:buNone/>
        <a:defRPr sz="5333" b="1" kern="1200">
          <a:solidFill>
            <a:srgbClr val="1D384C"/>
          </a:solidFill>
          <a:latin typeface="Roboto"/>
          <a:ea typeface="+mj-ea"/>
          <a:cs typeface="Roboto"/>
        </a:defRPr>
      </a:lvl1pPr>
    </p:titleStyle>
    <p:bodyStyle>
      <a:lvl1pPr marL="457189" indent="-457189" algn="l" defTabSz="609585" rtl="0" eaLnBrk="1" latinLnBrk="0" hangingPunct="1">
        <a:spcBef>
          <a:spcPct val="20000"/>
        </a:spcBef>
        <a:buFont typeface="Arial"/>
        <a:buChar char="•"/>
        <a:defRPr sz="4267" kern="1200">
          <a:solidFill>
            <a:schemeClr val="tx1">
              <a:lumMod val="50000"/>
              <a:lumOff val="50000"/>
            </a:schemeClr>
          </a:solidFill>
          <a:latin typeface="Roboto"/>
          <a:ea typeface="+mn-ea"/>
          <a:cs typeface="Roboto"/>
        </a:defRPr>
      </a:lvl1pPr>
      <a:lvl2pPr marL="990575" indent="-380990" algn="l" defTabSz="609585" rtl="0" eaLnBrk="1" latinLnBrk="0" hangingPunct="1">
        <a:spcBef>
          <a:spcPct val="20000"/>
        </a:spcBef>
        <a:buFont typeface="Arial"/>
        <a:buChar char="–"/>
        <a:defRPr sz="3733" kern="1200">
          <a:solidFill>
            <a:schemeClr val="tx1">
              <a:lumMod val="50000"/>
              <a:lumOff val="50000"/>
            </a:schemeClr>
          </a:solidFill>
          <a:latin typeface="Roboto"/>
          <a:ea typeface="+mn-ea"/>
          <a:cs typeface="Roboto"/>
        </a:defRPr>
      </a:lvl2pPr>
      <a:lvl3pPr marL="1523962" indent="-304792" algn="l" defTabSz="609585" rtl="0" eaLnBrk="1" latinLnBrk="0" hangingPunct="1">
        <a:spcBef>
          <a:spcPct val="20000"/>
        </a:spcBef>
        <a:buFont typeface="Arial"/>
        <a:buChar char="•"/>
        <a:defRPr sz="3200" kern="1200">
          <a:solidFill>
            <a:schemeClr val="tx1">
              <a:lumMod val="50000"/>
              <a:lumOff val="50000"/>
            </a:schemeClr>
          </a:solidFill>
          <a:latin typeface="Roboto"/>
          <a:ea typeface="+mn-ea"/>
          <a:cs typeface="Roboto"/>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blue band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762219"/>
          </a:xfrm>
          <a:prstGeom prst="rect">
            <a:avLst/>
          </a:prstGeom>
        </p:spPr>
      </p:pic>
      <p:sp>
        <p:nvSpPr>
          <p:cNvPr id="2" name="Title Placeholder 1"/>
          <p:cNvSpPr>
            <a:spLocks noGrp="1"/>
          </p:cNvSpPr>
          <p:nvPr>
            <p:ph type="title"/>
          </p:nvPr>
        </p:nvSpPr>
        <p:spPr>
          <a:xfrm>
            <a:off x="609600" y="119823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578364"/>
            <a:ext cx="10972800" cy="354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324AF11-4D24-A345-9D83-1287868D82AC}" type="datetimeFigureOut">
              <a:rPr lang="en-US" smtClean="0"/>
              <a:t>8/28/2019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9AC4974-FD69-DD41-95CA-844B197CEAEF}" type="slidenum">
              <a:rPr lang="en-US" smtClean="0"/>
              <a:t>‹#›</a:t>
            </a:fld>
            <a:endParaRPr lang="en-US"/>
          </a:p>
        </p:txBody>
      </p:sp>
      <p:pic>
        <p:nvPicPr>
          <p:cNvPr id="9" name="Picture 8" descr="BJA_noOJP_whit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0483" y="105577"/>
            <a:ext cx="931917" cy="567604"/>
          </a:xfrm>
          <a:prstGeom prst="rect">
            <a:avLst/>
          </a:prstGeom>
        </p:spPr>
      </p:pic>
    </p:spTree>
    <p:extLst>
      <p:ext uri="{BB962C8B-B14F-4D97-AF65-F5344CB8AC3E}">
        <p14:creationId xmlns:p14="http://schemas.microsoft.com/office/powerpoint/2010/main" val="1662825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09585" rtl="0" eaLnBrk="1" latinLnBrk="0" hangingPunct="1">
        <a:spcBef>
          <a:spcPct val="0"/>
        </a:spcBef>
        <a:buNone/>
        <a:defRPr sz="5333" b="1" kern="1200">
          <a:solidFill>
            <a:srgbClr val="1D384C"/>
          </a:solidFill>
          <a:latin typeface="Roboto"/>
          <a:ea typeface="+mj-ea"/>
          <a:cs typeface="Roboto"/>
        </a:defRPr>
      </a:lvl1pPr>
    </p:titleStyle>
    <p:bodyStyle>
      <a:lvl1pPr marL="457189" indent="-457189" algn="l" defTabSz="609585" rtl="0" eaLnBrk="1" latinLnBrk="0" hangingPunct="1">
        <a:spcBef>
          <a:spcPct val="20000"/>
        </a:spcBef>
        <a:buFont typeface="Arial"/>
        <a:buChar char="•"/>
        <a:defRPr sz="4267" kern="1200">
          <a:solidFill>
            <a:schemeClr val="tx1">
              <a:lumMod val="50000"/>
              <a:lumOff val="50000"/>
            </a:schemeClr>
          </a:solidFill>
          <a:latin typeface="Roboto"/>
          <a:ea typeface="+mn-ea"/>
          <a:cs typeface="Roboto"/>
        </a:defRPr>
      </a:lvl1pPr>
      <a:lvl2pPr marL="990575" indent="-380990" algn="l" defTabSz="609585" rtl="0" eaLnBrk="1" latinLnBrk="0" hangingPunct="1">
        <a:spcBef>
          <a:spcPct val="20000"/>
        </a:spcBef>
        <a:buFont typeface="Arial"/>
        <a:buChar char="–"/>
        <a:defRPr sz="3733" kern="1200">
          <a:solidFill>
            <a:schemeClr val="tx1">
              <a:lumMod val="50000"/>
              <a:lumOff val="50000"/>
            </a:schemeClr>
          </a:solidFill>
          <a:latin typeface="Roboto"/>
          <a:ea typeface="+mn-ea"/>
          <a:cs typeface="Roboto"/>
        </a:defRPr>
      </a:lvl2pPr>
      <a:lvl3pPr marL="1523962" indent="-304792" algn="l" defTabSz="609585" rtl="0" eaLnBrk="1" latinLnBrk="0" hangingPunct="1">
        <a:spcBef>
          <a:spcPct val="20000"/>
        </a:spcBef>
        <a:buFont typeface="Arial"/>
        <a:buChar char="•"/>
        <a:defRPr sz="3200" kern="1200">
          <a:solidFill>
            <a:schemeClr val="tx1">
              <a:lumMod val="50000"/>
              <a:lumOff val="50000"/>
            </a:schemeClr>
          </a:solidFill>
          <a:latin typeface="Roboto"/>
          <a:ea typeface="+mn-ea"/>
          <a:cs typeface="Roboto"/>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1.png"/><Relationship Id="rId4" Type="http://schemas.openxmlformats.org/officeDocument/2006/relationships/diagramData" Target="../diagrams/data6.xm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5.pn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76/ps.2010.61.4.412" TargetMode="External"/><Relationship Id="rId2" Type="http://schemas.openxmlformats.org/officeDocument/2006/relationships/hyperlink" Target="https://doi.org/10.1002/bsl.2319" TargetMode="External"/><Relationship Id="rId1" Type="http://schemas.openxmlformats.org/officeDocument/2006/relationships/slideLayout" Target="../slideLayouts/slideLayout2.xml"/><Relationship Id="rId4" Type="http://schemas.openxmlformats.org/officeDocument/2006/relationships/hyperlink" Target="https://doi.org/10.1176/appi.ps.52.2.223"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11/j.1365-2788.2011.01502.x" TargetMode="External"/><Relationship Id="rId2" Type="http://schemas.openxmlformats.org/officeDocument/2006/relationships/hyperlink" Target="http://www.tacreports.org/storage/documents/overlooked-in-the-undercounted.pdf" TargetMode="External"/><Relationship Id="rId1" Type="http://schemas.openxmlformats.org/officeDocument/2006/relationships/slideLayout" Target="../slideLayouts/slideLayout2.xml"/><Relationship Id="rId4" Type="http://schemas.openxmlformats.org/officeDocument/2006/relationships/hyperlink" Target="https://popcenter.asu.edu/sites/default/files/library/awards/goldstein/2010/10-13(F).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oi-org.proxy.cc.uic.edu/10.1176/ps.2009.60.6.761" TargetMode="External"/><Relationship Id="rId2" Type="http://schemas.openxmlformats.org/officeDocument/2006/relationships/hyperlink" Target="http://www.washingtonpost.com/sf/investigative/2015/06/30/distraught-people-deadly-resul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https://doi.org/10.1016/j.rasd.2012.02.0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JA ppt background2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676295"/>
            <a:ext cx="10363200" cy="1622117"/>
          </a:xfrm>
        </p:spPr>
        <p:txBody>
          <a:bodyPr>
            <a:noAutofit/>
          </a:bodyPr>
          <a:lstStyle/>
          <a:p>
            <a:r>
              <a:rPr lang="en-US" sz="3733" dirty="0">
                <a:solidFill>
                  <a:schemeClr val="bg1"/>
                </a:solidFill>
              </a:rPr>
              <a:t>Research to Improve Law Enforcement Responses to Persons with Mental Illnesses and Intellectual/Developmental Disabilities</a:t>
            </a:r>
            <a:r>
              <a:rPr lang="en-US" b="1" cap="all" dirty="0">
                <a:solidFill>
                  <a:schemeClr val="bg1"/>
                </a:solidFill>
                <a:latin typeface="Roboto"/>
                <a:cs typeface="Roboto"/>
              </a:rPr>
              <a:t/>
            </a:r>
            <a:br>
              <a:rPr lang="en-US" b="1" cap="all" dirty="0">
                <a:solidFill>
                  <a:schemeClr val="bg1"/>
                </a:solidFill>
                <a:latin typeface="Roboto"/>
                <a:cs typeface="Roboto"/>
              </a:rPr>
            </a:br>
            <a:endParaRPr lang="en-US" b="1" cap="all" dirty="0">
              <a:solidFill>
                <a:schemeClr val="bg1"/>
              </a:solidFill>
              <a:latin typeface="Roboto"/>
              <a:cs typeface="Roboto"/>
            </a:endParaRPr>
          </a:p>
        </p:txBody>
      </p:sp>
      <p:sp>
        <p:nvSpPr>
          <p:cNvPr id="3" name="Subtitle 2"/>
          <p:cNvSpPr>
            <a:spLocks noGrp="1"/>
          </p:cNvSpPr>
          <p:nvPr>
            <p:ph type="subTitle" idx="1"/>
          </p:nvPr>
        </p:nvSpPr>
        <p:spPr>
          <a:xfrm>
            <a:off x="914400" y="4256633"/>
            <a:ext cx="9448800" cy="767429"/>
          </a:xfrm>
        </p:spPr>
        <p:txBody>
          <a:bodyPr>
            <a:normAutofit fontScale="25000" lnSpcReduction="20000"/>
          </a:bodyPr>
          <a:lstStyle/>
          <a:p>
            <a:pPr algn="l"/>
            <a:r>
              <a:rPr lang="en-US" sz="8000" dirty="0">
                <a:solidFill>
                  <a:schemeClr val="bg1">
                    <a:lumMod val="85000"/>
                  </a:schemeClr>
                </a:solidFill>
              </a:rPr>
              <a:t>Michael T. Compton, M.D., M.P.H.</a:t>
            </a:r>
          </a:p>
          <a:p>
            <a:pPr algn="l"/>
            <a:r>
              <a:rPr lang="en-US" sz="8000" dirty="0">
                <a:solidFill>
                  <a:schemeClr val="bg1">
                    <a:lumMod val="85000"/>
                  </a:schemeClr>
                </a:solidFill>
              </a:rPr>
              <a:t>Columbia University College of Physicians &amp; Surgeons</a:t>
            </a:r>
          </a:p>
          <a:p>
            <a:pPr algn="l"/>
            <a:endParaRPr lang="en-US" sz="6400" dirty="0"/>
          </a:p>
          <a:p>
            <a:pPr algn="l"/>
            <a:r>
              <a:rPr lang="en-US" sz="8000" dirty="0">
                <a:solidFill>
                  <a:schemeClr val="bg1">
                    <a:lumMod val="85000"/>
                  </a:schemeClr>
                </a:solidFill>
              </a:rPr>
              <a:t>Amy C. Watson, Ph.D.</a:t>
            </a:r>
          </a:p>
          <a:p>
            <a:pPr algn="l"/>
            <a:r>
              <a:rPr lang="en-US" sz="8000" dirty="0">
                <a:solidFill>
                  <a:schemeClr val="bg1">
                    <a:lumMod val="85000"/>
                  </a:schemeClr>
                </a:solidFill>
              </a:rPr>
              <a:t>University of Illinois at Chicago</a:t>
            </a:r>
          </a:p>
          <a:p>
            <a:pPr algn="l"/>
            <a:endParaRPr lang="en-US" sz="3733" dirty="0">
              <a:solidFill>
                <a:srgbClr val="F4CD19"/>
              </a:solidFill>
            </a:endParaRPr>
          </a:p>
        </p:txBody>
      </p:sp>
      <p:pic>
        <p:nvPicPr>
          <p:cNvPr id="5" name="Picture 4" descr="BJA_noOJP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981" y="5429739"/>
            <a:ext cx="1678924" cy="1022584"/>
          </a:xfrm>
          <a:prstGeom prst="rect">
            <a:avLst/>
          </a:prstGeom>
        </p:spPr>
      </p:pic>
      <p:sp>
        <p:nvSpPr>
          <p:cNvPr id="6" name="TextBox 5"/>
          <p:cNvSpPr txBox="1"/>
          <p:nvPr/>
        </p:nvSpPr>
        <p:spPr>
          <a:xfrm>
            <a:off x="1037074" y="1446505"/>
            <a:ext cx="7976335" cy="379656"/>
          </a:xfrm>
          <a:prstGeom prst="rect">
            <a:avLst/>
          </a:prstGeom>
          <a:noFill/>
        </p:spPr>
        <p:txBody>
          <a:bodyPr wrap="square" rtlCol="0">
            <a:spAutoFit/>
          </a:bodyPr>
          <a:lstStyle/>
          <a:p>
            <a:pPr defTabSz="609585"/>
            <a:r>
              <a:rPr lang="en-US" sz="1867" spc="400" dirty="0">
                <a:solidFill>
                  <a:srgbClr val="FFFFFF"/>
                </a:solidFill>
                <a:latin typeface="Roboto"/>
                <a:cs typeface="Roboto"/>
              </a:rPr>
              <a:t>BUREAU OF JUSTICE ASSISTANCE</a:t>
            </a:r>
          </a:p>
        </p:txBody>
      </p:sp>
    </p:spTree>
    <p:extLst>
      <p:ext uri="{BB962C8B-B14F-4D97-AF65-F5344CB8AC3E}">
        <p14:creationId xmlns:p14="http://schemas.microsoft.com/office/powerpoint/2010/main" val="421418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759F0-A726-4E6E-A980-60652676A97C}"/>
              </a:ext>
            </a:extLst>
          </p:cNvPr>
          <p:cNvSpPr>
            <a:spLocks noGrp="1"/>
          </p:cNvSpPr>
          <p:nvPr>
            <p:ph type="title"/>
          </p:nvPr>
        </p:nvSpPr>
        <p:spPr>
          <a:xfrm>
            <a:off x="609600" y="926383"/>
            <a:ext cx="10972800" cy="1143000"/>
          </a:xfrm>
        </p:spPr>
        <p:txBody>
          <a:bodyPr>
            <a:normAutofit/>
          </a:bodyPr>
          <a:lstStyle/>
          <a:p>
            <a:r>
              <a:rPr lang="en-US" sz="3200" dirty="0"/>
              <a:t>Police contact with individuals with I/DD</a:t>
            </a:r>
          </a:p>
        </p:txBody>
      </p:sp>
      <p:sp>
        <p:nvSpPr>
          <p:cNvPr id="3" name="Content Placeholder 2">
            <a:extLst>
              <a:ext uri="{FF2B5EF4-FFF2-40B4-BE49-F238E27FC236}">
                <a16:creationId xmlns:a16="http://schemas.microsoft.com/office/drawing/2014/main" xmlns="" id="{B1F3BCC8-D0F8-4A06-B64A-FBC7867ABE85}"/>
              </a:ext>
            </a:extLst>
          </p:cNvPr>
          <p:cNvSpPr>
            <a:spLocks noGrp="1"/>
          </p:cNvSpPr>
          <p:nvPr>
            <p:ph idx="1"/>
          </p:nvPr>
        </p:nvSpPr>
        <p:spPr>
          <a:xfrm>
            <a:off x="609600" y="2069383"/>
            <a:ext cx="10972800" cy="4627979"/>
          </a:xfrm>
        </p:spPr>
        <p:txBody>
          <a:bodyPr>
            <a:normAutofit/>
          </a:bodyPr>
          <a:lstStyle/>
          <a:p>
            <a:r>
              <a:rPr lang="en-US" sz="2400" dirty="0"/>
              <a:t>Estimates on how often police come into contact with persons with IDD vary</a:t>
            </a:r>
          </a:p>
          <a:p>
            <a:pPr lvl="1"/>
            <a:r>
              <a:rPr lang="en-US" sz="2400" dirty="0"/>
              <a:t>On average, officers in Victoria (Australia) came into contact with 3 individuals with I/DD per week , most considered vulnerable or at risk (Henshaw &amp; Thomas 2016 )</a:t>
            </a:r>
          </a:p>
          <a:p>
            <a:pPr lvl="1"/>
            <a:r>
              <a:rPr lang="en-US" sz="2400" dirty="0"/>
              <a:t>Survey of Florida officers found that only half believed they had any contact in past 12 months (Gardner et al. 2018)</a:t>
            </a:r>
          </a:p>
          <a:p>
            <a:pPr lvl="1"/>
            <a:endParaRPr lang="en-US" sz="2400" dirty="0"/>
          </a:p>
          <a:p>
            <a:r>
              <a:rPr lang="en-US" sz="2400" dirty="0"/>
              <a:t>Surveys of officers find that while they are confident in identifying individuals with I/DD, many lack basic knowledge of characteristics of this population </a:t>
            </a:r>
          </a:p>
        </p:txBody>
      </p:sp>
    </p:spTree>
    <p:extLst>
      <p:ext uri="{BB962C8B-B14F-4D97-AF65-F5344CB8AC3E}">
        <p14:creationId xmlns:p14="http://schemas.microsoft.com/office/powerpoint/2010/main" val="74126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60A3B-D6D4-46E4-8E33-2E88DC63715B}"/>
              </a:ext>
            </a:extLst>
          </p:cNvPr>
          <p:cNvSpPr>
            <a:spLocks noGrp="1"/>
          </p:cNvSpPr>
          <p:nvPr>
            <p:ph type="title"/>
          </p:nvPr>
        </p:nvSpPr>
        <p:spPr>
          <a:xfrm>
            <a:off x="609599" y="800100"/>
            <a:ext cx="10972800" cy="1143000"/>
          </a:xfrm>
        </p:spPr>
        <p:txBody>
          <a:bodyPr>
            <a:normAutofit/>
          </a:bodyPr>
          <a:lstStyle/>
          <a:p>
            <a:r>
              <a:rPr lang="en-US" sz="3200" dirty="0"/>
              <a:t>Police contact with individuals with I/DD</a:t>
            </a:r>
          </a:p>
        </p:txBody>
      </p:sp>
      <p:sp>
        <p:nvSpPr>
          <p:cNvPr id="3" name="Content Placeholder 2">
            <a:extLst>
              <a:ext uri="{FF2B5EF4-FFF2-40B4-BE49-F238E27FC236}">
                <a16:creationId xmlns:a16="http://schemas.microsoft.com/office/drawing/2014/main" xmlns="" id="{AA9D6A81-BD30-4EE0-9A8F-10C3A077D804}"/>
              </a:ext>
            </a:extLst>
          </p:cNvPr>
          <p:cNvSpPr>
            <a:spLocks noGrp="1"/>
          </p:cNvSpPr>
          <p:nvPr>
            <p:ph idx="1"/>
          </p:nvPr>
        </p:nvSpPr>
        <p:spPr>
          <a:xfrm>
            <a:off x="245075" y="1371600"/>
            <a:ext cx="11701849" cy="5387225"/>
          </a:xfrm>
        </p:spPr>
        <p:txBody>
          <a:bodyPr>
            <a:normAutofit fontScale="70000" lnSpcReduction="20000"/>
          </a:bodyPr>
          <a:lstStyle/>
          <a:p>
            <a:pPr marL="0" indent="0">
              <a:buNone/>
            </a:pPr>
            <a:endParaRPr lang="en-US" dirty="0"/>
          </a:p>
          <a:p>
            <a:r>
              <a:rPr lang="en-US" sz="3100" dirty="0"/>
              <a:t>Surveys suggest mixed experiences with police among persons with I/DD</a:t>
            </a:r>
          </a:p>
          <a:p>
            <a:pPr lvl="1"/>
            <a:r>
              <a:rPr lang="en-US" sz="3100" dirty="0"/>
              <a:t>Study of adults with autism (and parents) with police contacts (in the U.K.) found that a majority of adults (69%) and their parents (74%) rated interactions with police as unsatisfactory (Crane et al. 2016) </a:t>
            </a:r>
          </a:p>
          <a:p>
            <a:pPr lvl="1"/>
            <a:r>
              <a:rPr lang="en-US" sz="3100" dirty="0"/>
              <a:t>In a Canadian survey, parents indicated that police helped calm the situation and they were “somewhat satisfied” with the response (Tint et al. 2017)</a:t>
            </a:r>
          </a:p>
          <a:p>
            <a:pPr lvl="1"/>
            <a:endParaRPr lang="en-US" sz="3100" dirty="0"/>
          </a:p>
          <a:p>
            <a:r>
              <a:rPr lang="en-US" sz="3100" dirty="0"/>
              <a:t>Study of 138 behavioral crisis events among adults with ID (</a:t>
            </a:r>
            <a:r>
              <a:rPr lang="en-US" sz="3100" dirty="0" err="1"/>
              <a:t>Rava</a:t>
            </a:r>
            <a:r>
              <a:rPr lang="en-US" sz="3100" dirty="0"/>
              <a:t> et al. 2017, in Ontario, Canada)</a:t>
            </a:r>
          </a:p>
          <a:p>
            <a:pPr lvl="1"/>
            <a:r>
              <a:rPr lang="en-US" sz="3100" dirty="0"/>
              <a:t>1 in 10 resolved with arrest</a:t>
            </a:r>
          </a:p>
          <a:p>
            <a:pPr lvl="1"/>
            <a:r>
              <a:rPr lang="en-US" sz="3100" dirty="0"/>
              <a:t>55% transported to ED</a:t>
            </a:r>
          </a:p>
          <a:p>
            <a:pPr lvl="1"/>
            <a:r>
              <a:rPr lang="en-US" sz="3100" dirty="0"/>
              <a:t>33 resolved on scene</a:t>
            </a:r>
          </a:p>
          <a:p>
            <a:pPr lvl="1"/>
            <a:endParaRPr lang="en-US" sz="3100" dirty="0"/>
          </a:p>
          <a:p>
            <a:pPr marL="76199" indent="0">
              <a:buNone/>
            </a:pPr>
            <a:r>
              <a:rPr lang="en-US" sz="3100" i="1" dirty="0">
                <a:effectLst>
                  <a:outerShdw blurRad="38100" dist="38100" dir="2700000" algn="tl">
                    <a:srgbClr val="000000">
                      <a:alpha val="43137"/>
                    </a:srgbClr>
                  </a:outerShdw>
                </a:effectLst>
              </a:rPr>
              <a:t>THIS RESEARCH LAGS BEHIND THE RESEARCH ON PERSONS WITH MENTAL ILLNESSES &amp; POLICE CONTACT / CRIMINAL JUSTICE INVOLVEMENT</a:t>
            </a:r>
          </a:p>
        </p:txBody>
      </p:sp>
    </p:spTree>
    <p:extLst>
      <p:ext uri="{BB962C8B-B14F-4D97-AF65-F5344CB8AC3E}">
        <p14:creationId xmlns:p14="http://schemas.microsoft.com/office/powerpoint/2010/main" val="372949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JA ppt background2_divi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963084" y="3476304"/>
            <a:ext cx="10363200" cy="2292673"/>
          </a:xfrm>
        </p:spPr>
        <p:txBody>
          <a:bodyPr/>
          <a:lstStyle/>
          <a:p>
            <a:r>
              <a:rPr lang="en-US" dirty="0"/>
              <a:t>Models &amp;</a:t>
            </a:r>
            <a:br>
              <a:rPr lang="en-US" dirty="0"/>
            </a:br>
            <a:r>
              <a:rPr lang="en-US" dirty="0"/>
              <a:t>strategies</a:t>
            </a:r>
          </a:p>
        </p:txBody>
      </p:sp>
      <p:sp>
        <p:nvSpPr>
          <p:cNvPr id="5" name="Text Placeholder 4"/>
          <p:cNvSpPr>
            <a:spLocks noGrp="1"/>
          </p:cNvSpPr>
          <p:nvPr>
            <p:ph type="body" idx="1"/>
          </p:nvPr>
        </p:nvSpPr>
        <p:spPr>
          <a:xfrm>
            <a:off x="963084" y="2069804"/>
            <a:ext cx="10363200" cy="1406499"/>
          </a:xfrm>
        </p:spPr>
        <p:txBody>
          <a:bodyPr>
            <a:normAutofit/>
          </a:bodyPr>
          <a:lstStyle/>
          <a:p>
            <a:r>
              <a:rPr lang="en-US" dirty="0">
                <a:solidFill>
                  <a:schemeClr val="bg1">
                    <a:lumMod val="50000"/>
                  </a:schemeClr>
                </a:solidFill>
              </a:rPr>
              <a:t>Research Evidence on </a:t>
            </a:r>
          </a:p>
        </p:txBody>
      </p:sp>
      <p:pic>
        <p:nvPicPr>
          <p:cNvPr id="9" name="Picture 8" descr="BJA_noOJP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981" y="5429739"/>
            <a:ext cx="1678924" cy="1022584"/>
          </a:xfrm>
          <a:prstGeom prst="rect">
            <a:avLst/>
          </a:prstGeom>
        </p:spPr>
      </p:pic>
    </p:spTree>
    <p:extLst>
      <p:ext uri="{BB962C8B-B14F-4D97-AF65-F5344CB8AC3E}">
        <p14:creationId xmlns:p14="http://schemas.microsoft.com/office/powerpoint/2010/main" val="42297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0DFF61F-063D-4FC5-A1D0-D99FF05514DD}"/>
              </a:ext>
            </a:extLst>
          </p:cNvPr>
          <p:cNvSpPr>
            <a:spLocks noGrp="1"/>
          </p:cNvSpPr>
          <p:nvPr>
            <p:ph type="title"/>
          </p:nvPr>
        </p:nvSpPr>
        <p:spPr>
          <a:xfrm>
            <a:off x="609600" y="1198232"/>
            <a:ext cx="10972800" cy="1143000"/>
          </a:xfrm>
          <a:prstGeom prst="rect">
            <a:avLst/>
          </a:prstGeom>
        </p:spPr>
        <p:txBody>
          <a:bodyPr anchor="ctr">
            <a:normAutofit/>
          </a:bodyPr>
          <a:lstStyle/>
          <a:p>
            <a:r>
              <a:rPr lang="en-US" dirty="0"/>
              <a:t>Approach </a:t>
            </a:r>
          </a:p>
        </p:txBody>
      </p:sp>
      <p:graphicFrame>
        <p:nvGraphicFramePr>
          <p:cNvPr id="7" name="Content Placeholder 4">
            <a:extLst>
              <a:ext uri="{FF2B5EF4-FFF2-40B4-BE49-F238E27FC236}">
                <a16:creationId xmlns:a16="http://schemas.microsoft.com/office/drawing/2014/main" xmlns="" id="{AE08EBD8-9579-454A-B0A0-88EB759439D3}"/>
              </a:ext>
            </a:extLst>
          </p:cNvPr>
          <p:cNvGraphicFramePr>
            <a:graphicFrameLocks noGrp="1"/>
          </p:cNvGraphicFramePr>
          <p:nvPr>
            <p:ph idx="1"/>
            <p:extLst>
              <p:ext uri="{D42A27DB-BD31-4B8C-83A1-F6EECF244321}">
                <p14:modId xmlns:p14="http://schemas.microsoft.com/office/powerpoint/2010/main" val="3474951314"/>
              </p:ext>
            </p:extLst>
          </p:nvPr>
        </p:nvGraphicFramePr>
        <p:xfrm>
          <a:off x="609600" y="2578364"/>
          <a:ext cx="10972800" cy="35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70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3BA4F8-B949-4AF6-A623-52EA3CEE3CA9}"/>
              </a:ext>
            </a:extLst>
          </p:cNvPr>
          <p:cNvSpPr>
            <a:spLocks noGrp="1"/>
          </p:cNvSpPr>
          <p:nvPr>
            <p:ph type="title"/>
          </p:nvPr>
        </p:nvSpPr>
        <p:spPr>
          <a:xfrm>
            <a:off x="609600" y="1198232"/>
            <a:ext cx="10972800" cy="1143000"/>
          </a:xfrm>
          <a:prstGeom prst="rect">
            <a:avLst/>
          </a:prstGeom>
        </p:spPr>
        <p:txBody>
          <a:bodyPr anchor="ctr">
            <a:normAutofit/>
          </a:bodyPr>
          <a:lstStyle/>
          <a:p>
            <a:pPr>
              <a:lnSpc>
                <a:spcPct val="90000"/>
              </a:lnSpc>
            </a:pPr>
            <a:r>
              <a:rPr lang="en-US" sz="3700"/>
              <a:t>MODELS to improve law enforcement response </a:t>
            </a:r>
          </a:p>
        </p:txBody>
      </p:sp>
      <p:pic>
        <p:nvPicPr>
          <p:cNvPr id="8" name="Picture 7">
            <a:extLst>
              <a:ext uri="{FF2B5EF4-FFF2-40B4-BE49-F238E27FC236}">
                <a16:creationId xmlns:a16="http://schemas.microsoft.com/office/drawing/2014/main" xmlns="" id="{3482C31A-030B-427A-A453-E9DC4DA8B2B9}"/>
              </a:ext>
            </a:extLst>
          </p:cNvPr>
          <p:cNvPicPr>
            <a:picLocks noChangeAspect="1"/>
          </p:cNvPicPr>
          <p:nvPr/>
        </p:nvPicPr>
        <p:blipFill>
          <a:blip r:embed="rId3"/>
          <a:stretch>
            <a:fillRect/>
          </a:stretch>
        </p:blipFill>
        <p:spPr>
          <a:xfrm>
            <a:off x="1087920" y="2616847"/>
            <a:ext cx="4428160" cy="3509317"/>
          </a:xfrm>
          <a:prstGeom prst="rect">
            <a:avLst/>
          </a:prstGeom>
          <a:noFill/>
        </p:spPr>
      </p:pic>
      <p:graphicFrame>
        <p:nvGraphicFramePr>
          <p:cNvPr id="7" name="Content Placeholder 4">
            <a:extLst>
              <a:ext uri="{FF2B5EF4-FFF2-40B4-BE49-F238E27FC236}">
                <a16:creationId xmlns:a16="http://schemas.microsoft.com/office/drawing/2014/main" xmlns="" id="{E038FC57-16C9-48BE-8806-201254D349C0}"/>
              </a:ext>
            </a:extLst>
          </p:cNvPr>
          <p:cNvGraphicFramePr>
            <a:graphicFrameLocks noGrp="1"/>
          </p:cNvGraphicFramePr>
          <p:nvPr>
            <p:ph sz="half" idx="2"/>
            <p:extLst>
              <p:ext uri="{D42A27DB-BD31-4B8C-83A1-F6EECF244321}">
                <p14:modId xmlns:p14="http://schemas.microsoft.com/office/powerpoint/2010/main" val="4147389795"/>
              </p:ext>
            </p:extLst>
          </p:nvPr>
        </p:nvGraphicFramePr>
        <p:xfrm>
          <a:off x="6197600" y="2616847"/>
          <a:ext cx="5384800" cy="3509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968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FD5E-FC02-4041-8E6A-1B1EBB4FB865}"/>
              </a:ext>
            </a:extLst>
          </p:cNvPr>
          <p:cNvSpPr>
            <a:spLocks noGrp="1"/>
          </p:cNvSpPr>
          <p:nvPr>
            <p:ph type="title"/>
          </p:nvPr>
        </p:nvSpPr>
        <p:spPr>
          <a:xfrm>
            <a:off x="863029" y="1012004"/>
            <a:ext cx="3416158" cy="4795408"/>
          </a:xfrm>
        </p:spPr>
        <p:txBody>
          <a:bodyPr>
            <a:normAutofit/>
          </a:bodyPr>
          <a:lstStyle/>
          <a:p>
            <a:r>
              <a:rPr lang="en-US" dirty="0">
                <a:solidFill>
                  <a:schemeClr val="tx1"/>
                </a:solidFill>
              </a:rPr>
              <a:t>Mobile Crisis Teams</a:t>
            </a:r>
          </a:p>
        </p:txBody>
      </p:sp>
      <p:graphicFrame>
        <p:nvGraphicFramePr>
          <p:cNvPr id="5" name="Content Placeholder 2">
            <a:extLst>
              <a:ext uri="{FF2B5EF4-FFF2-40B4-BE49-F238E27FC236}">
                <a16:creationId xmlns:a16="http://schemas.microsoft.com/office/drawing/2014/main" xmlns="" id="{C8CB8BB7-288E-40F0-9D88-52F3BB0126E2}"/>
              </a:ext>
            </a:extLst>
          </p:cNvPr>
          <p:cNvGraphicFramePr>
            <a:graphicFrameLocks noGrp="1"/>
          </p:cNvGraphicFramePr>
          <p:nvPr>
            <p:ph idx="1"/>
            <p:extLst>
              <p:ext uri="{D42A27DB-BD31-4B8C-83A1-F6EECF244321}">
                <p14:modId xmlns:p14="http://schemas.microsoft.com/office/powerpoint/2010/main" val="228624985"/>
              </p:ext>
            </p:extLst>
          </p:nvPr>
        </p:nvGraphicFramePr>
        <p:xfrm>
          <a:off x="4465252" y="866340"/>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42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98232"/>
            <a:ext cx="10972800" cy="1143000"/>
          </a:xfrm>
          <a:prstGeom prst="rect">
            <a:avLst/>
          </a:prstGeom>
        </p:spPr>
        <p:txBody>
          <a:bodyPr anchor="ctr">
            <a:normAutofit/>
          </a:bodyPr>
          <a:lstStyle/>
          <a:p>
            <a:r>
              <a:rPr lang="en-US" sz="4400" dirty="0"/>
              <a:t>Evidence: Mobile Crisis Teams</a:t>
            </a:r>
          </a:p>
        </p:txBody>
      </p:sp>
      <p:sp>
        <p:nvSpPr>
          <p:cNvPr id="12" name="Content Placeholder 2"/>
          <p:cNvSpPr>
            <a:spLocks noGrp="1"/>
          </p:cNvSpPr>
          <p:nvPr>
            <p:ph idx="1"/>
          </p:nvPr>
        </p:nvSpPr>
        <p:spPr>
          <a:xfrm>
            <a:off x="345989" y="2578364"/>
            <a:ext cx="11602995" cy="3822436"/>
          </a:xfrm>
          <a:prstGeom prst="rect">
            <a:avLst/>
          </a:prstGeom>
        </p:spPr>
        <p:txBody>
          <a:bodyPr>
            <a:noAutofit/>
          </a:bodyPr>
          <a:lstStyle/>
          <a:p>
            <a:pPr>
              <a:lnSpc>
                <a:spcPct val="90000"/>
              </a:lnSpc>
            </a:pPr>
            <a:r>
              <a:rPr lang="en-US" sz="2400" dirty="0"/>
              <a:t>First descriptions in the literature in the 1970s</a:t>
            </a:r>
          </a:p>
          <a:p>
            <a:pPr>
              <a:lnSpc>
                <a:spcPct val="90000"/>
              </a:lnSpc>
            </a:pPr>
            <a:r>
              <a:rPr lang="en-US" sz="2400" dirty="0"/>
              <a:t>Research by Dyches et al. (2002) found that:</a:t>
            </a:r>
          </a:p>
          <a:p>
            <a:pPr lvl="1">
              <a:lnSpc>
                <a:spcPct val="90000"/>
              </a:lnSpc>
            </a:pPr>
            <a:r>
              <a:rPr lang="en-US" sz="2400" dirty="0"/>
              <a:t>MCT intervention increased likelihood of use of community mental health services in 90-day follow-up by 17%, compared to hospital-based emergency services</a:t>
            </a:r>
          </a:p>
          <a:p>
            <a:pPr lvl="1">
              <a:lnSpc>
                <a:spcPct val="90000"/>
              </a:lnSpc>
            </a:pPr>
            <a:r>
              <a:rPr lang="en-US" sz="2400" dirty="0"/>
              <a:t>Those receiving ED-based services were 1.5 times more likely to be hospitalized in 30-day follow-up period</a:t>
            </a:r>
          </a:p>
          <a:p>
            <a:pPr>
              <a:lnSpc>
                <a:spcPct val="90000"/>
              </a:lnSpc>
            </a:pPr>
            <a:r>
              <a:rPr lang="en-US" sz="2400" dirty="0"/>
              <a:t>Common finding related to MCT programs is lack of 24/7 availability</a:t>
            </a:r>
          </a:p>
          <a:p>
            <a:pPr>
              <a:lnSpc>
                <a:spcPct val="90000"/>
              </a:lnSpc>
            </a:pPr>
            <a:r>
              <a:rPr lang="en-US" sz="2400" dirty="0"/>
              <a:t>Can also be used as follow-up for those receiving hospital-based crisis care </a:t>
            </a:r>
          </a:p>
        </p:txBody>
      </p:sp>
    </p:spTree>
    <p:extLst>
      <p:ext uri="{BB962C8B-B14F-4D97-AF65-F5344CB8AC3E}">
        <p14:creationId xmlns:p14="http://schemas.microsoft.com/office/powerpoint/2010/main" val="293584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DCC24-8DA1-4B3A-BAFB-FD69EAE579D4}"/>
              </a:ext>
            </a:extLst>
          </p:cNvPr>
          <p:cNvSpPr>
            <a:spLocks noGrp="1"/>
          </p:cNvSpPr>
          <p:nvPr>
            <p:ph type="title"/>
          </p:nvPr>
        </p:nvSpPr>
        <p:spPr>
          <a:xfrm>
            <a:off x="609600" y="1198232"/>
            <a:ext cx="10972800" cy="1143000"/>
          </a:xfrm>
          <a:prstGeom prst="rect">
            <a:avLst/>
          </a:prstGeom>
        </p:spPr>
        <p:txBody>
          <a:bodyPr anchor="ctr">
            <a:normAutofit/>
          </a:bodyPr>
          <a:lstStyle/>
          <a:p>
            <a:r>
              <a:rPr lang="en-US" dirty="0"/>
              <a:t>Research Recommendations </a:t>
            </a:r>
          </a:p>
        </p:txBody>
      </p:sp>
      <p:graphicFrame>
        <p:nvGraphicFramePr>
          <p:cNvPr id="5" name="Content Placeholder 2">
            <a:extLst>
              <a:ext uri="{FF2B5EF4-FFF2-40B4-BE49-F238E27FC236}">
                <a16:creationId xmlns:a16="http://schemas.microsoft.com/office/drawing/2014/main" xmlns="" id="{F4CAD9BE-190C-4A0D-B79D-A3265E53384F}"/>
              </a:ext>
            </a:extLst>
          </p:cNvPr>
          <p:cNvGraphicFramePr>
            <a:graphicFrameLocks noGrp="1"/>
          </p:cNvGraphicFramePr>
          <p:nvPr>
            <p:ph idx="1"/>
            <p:extLst>
              <p:ext uri="{D42A27DB-BD31-4B8C-83A1-F6EECF244321}">
                <p14:modId xmlns:p14="http://schemas.microsoft.com/office/powerpoint/2010/main" val="2402924272"/>
              </p:ext>
            </p:extLst>
          </p:nvPr>
        </p:nvGraphicFramePr>
        <p:xfrm>
          <a:off x="609600" y="2578364"/>
          <a:ext cx="10972800" cy="35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20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BB6B3-F758-4EDB-8A7D-8236638B05CA}"/>
              </a:ext>
            </a:extLst>
          </p:cNvPr>
          <p:cNvSpPr>
            <a:spLocks noGrp="1"/>
          </p:cNvSpPr>
          <p:nvPr>
            <p:ph type="title"/>
          </p:nvPr>
        </p:nvSpPr>
        <p:spPr>
          <a:xfrm>
            <a:off x="734103" y="712269"/>
            <a:ext cx="3370998" cy="5502264"/>
          </a:xfrm>
        </p:spPr>
        <p:txBody>
          <a:bodyPr>
            <a:normAutofit/>
          </a:bodyPr>
          <a:lstStyle/>
          <a:p>
            <a:r>
              <a:rPr lang="en-US" b="1" dirty="0">
                <a:solidFill>
                  <a:srgbClr val="FFFFFF"/>
                </a:solidFill>
              </a:rPr>
              <a:t> Elements</a:t>
            </a:r>
            <a:endParaRPr lang="en-US" dirty="0">
              <a:solidFill>
                <a:srgbClr val="FFFFFF"/>
              </a:solidFill>
            </a:endParaRPr>
          </a:p>
        </p:txBody>
      </p:sp>
      <p:sp>
        <p:nvSpPr>
          <p:cNvPr id="3" name="Content Placeholder 2">
            <a:extLst>
              <a:ext uri="{FF2B5EF4-FFF2-40B4-BE49-F238E27FC236}">
                <a16:creationId xmlns:a16="http://schemas.microsoft.com/office/drawing/2014/main" xmlns="" id="{CD881ACF-8BFB-4431-B985-634F0F0018C3}"/>
              </a:ext>
            </a:extLst>
          </p:cNvPr>
          <p:cNvSpPr>
            <a:spLocks noGrp="1"/>
          </p:cNvSpPr>
          <p:nvPr>
            <p:ph idx="1"/>
          </p:nvPr>
        </p:nvSpPr>
        <p:spPr>
          <a:xfrm>
            <a:off x="5165760" y="1708615"/>
            <a:ext cx="6536516" cy="5127809"/>
          </a:xfrm>
        </p:spPr>
        <p:txBody>
          <a:bodyPr>
            <a:normAutofit fontScale="85000" lnSpcReduction="20000"/>
          </a:bodyPr>
          <a:lstStyle/>
          <a:p>
            <a:pPr marL="0" indent="0">
              <a:buNone/>
            </a:pPr>
            <a:r>
              <a:rPr lang="en-US" dirty="0"/>
              <a:t>Ongoing Elements</a:t>
            </a:r>
          </a:p>
          <a:p>
            <a:pPr lvl="1"/>
            <a:r>
              <a:rPr lang="en-US" sz="1900" dirty="0"/>
              <a:t>Partnerships: Law Enforcement, Advocacy, Mental Health</a:t>
            </a:r>
          </a:p>
          <a:p>
            <a:pPr lvl="1"/>
            <a:r>
              <a:rPr lang="en-US" sz="1900" dirty="0"/>
              <a:t>Community Ownership: Planning, Implementation &amp; Networking</a:t>
            </a:r>
          </a:p>
          <a:p>
            <a:pPr lvl="1"/>
            <a:r>
              <a:rPr lang="en-US" sz="1900" dirty="0"/>
              <a:t>Policies and Procedures</a:t>
            </a:r>
          </a:p>
          <a:p>
            <a:pPr marL="457200" lvl="1" indent="0">
              <a:buNone/>
            </a:pPr>
            <a:endParaRPr lang="en-US" dirty="0">
              <a:highlight>
                <a:srgbClr val="FFFF00"/>
              </a:highlight>
            </a:endParaRPr>
          </a:p>
          <a:p>
            <a:pPr marL="0" indent="0">
              <a:buNone/>
            </a:pPr>
            <a:r>
              <a:rPr lang="en-US" dirty="0"/>
              <a:t>Operational Elements</a:t>
            </a:r>
          </a:p>
          <a:p>
            <a:pPr lvl="1"/>
            <a:r>
              <a:rPr lang="en-US" sz="1900" dirty="0"/>
              <a:t>CIT: Officer, Dispatcher, Coordinator</a:t>
            </a:r>
          </a:p>
          <a:p>
            <a:pPr lvl="1"/>
            <a:r>
              <a:rPr lang="en-US" sz="1900" dirty="0"/>
              <a:t>Curriculum: CIT Training</a:t>
            </a:r>
          </a:p>
          <a:p>
            <a:pPr lvl="1"/>
            <a:r>
              <a:rPr lang="en-US" sz="1900" dirty="0"/>
              <a:t>Mental Health Receiving Facility: Emergency Services</a:t>
            </a:r>
          </a:p>
          <a:p>
            <a:pPr marL="457200" lvl="1" indent="0">
              <a:buNone/>
            </a:pPr>
            <a:endParaRPr lang="en-US" sz="1900" dirty="0"/>
          </a:p>
          <a:p>
            <a:pPr marL="0" indent="0">
              <a:buNone/>
            </a:pPr>
            <a:r>
              <a:rPr lang="en-US" dirty="0"/>
              <a:t>Sustaining Elements</a:t>
            </a:r>
          </a:p>
          <a:p>
            <a:pPr lvl="1"/>
            <a:r>
              <a:rPr lang="en-US" sz="1900" dirty="0"/>
              <a:t>Evaluation and Research</a:t>
            </a:r>
          </a:p>
          <a:p>
            <a:pPr lvl="1"/>
            <a:r>
              <a:rPr lang="en-US" sz="1900" dirty="0"/>
              <a:t>In-Service Training</a:t>
            </a:r>
          </a:p>
          <a:p>
            <a:pPr lvl="1"/>
            <a:r>
              <a:rPr lang="en-US" sz="1900" dirty="0"/>
              <a:t>Recognition and Honors</a:t>
            </a:r>
          </a:p>
          <a:p>
            <a:pPr lvl="1"/>
            <a:r>
              <a:rPr lang="en-US" sz="1900" dirty="0"/>
              <a:t>Outreach: Developing CIT in Other Communities </a:t>
            </a:r>
          </a:p>
          <a:p>
            <a:pPr marL="457200" lvl="1" indent="0">
              <a:buNone/>
            </a:pPr>
            <a:endParaRPr lang="en-US" sz="1900" dirty="0"/>
          </a:p>
          <a:p>
            <a:pPr lvl="1"/>
            <a:endParaRPr lang="en-US" sz="1900" dirty="0"/>
          </a:p>
        </p:txBody>
      </p:sp>
      <p:pic>
        <p:nvPicPr>
          <p:cNvPr id="4" name="Picture 3">
            <a:extLst>
              <a:ext uri="{FF2B5EF4-FFF2-40B4-BE49-F238E27FC236}">
                <a16:creationId xmlns:a16="http://schemas.microsoft.com/office/drawing/2014/main" xmlns="" id="{725B0D2B-E61C-4428-867F-861C47C18A24}"/>
              </a:ext>
            </a:extLst>
          </p:cNvPr>
          <p:cNvPicPr>
            <a:picLocks noChangeAspect="1"/>
          </p:cNvPicPr>
          <p:nvPr/>
        </p:nvPicPr>
        <p:blipFill>
          <a:blip r:embed="rId3"/>
          <a:stretch>
            <a:fillRect/>
          </a:stretch>
        </p:blipFill>
        <p:spPr>
          <a:xfrm>
            <a:off x="212124" y="1282173"/>
            <a:ext cx="4676037" cy="5980694"/>
          </a:xfrm>
          <a:prstGeom prst="rect">
            <a:avLst/>
          </a:prstGeom>
        </p:spPr>
      </p:pic>
      <p:sp>
        <p:nvSpPr>
          <p:cNvPr id="5" name="Rectangle 4"/>
          <p:cNvSpPr/>
          <p:nvPr/>
        </p:nvSpPr>
        <p:spPr>
          <a:xfrm>
            <a:off x="212124" y="794602"/>
            <a:ext cx="11767752" cy="793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CRISIS INTERVENTION TEAMS: MODEL DESCRIPTION</a:t>
            </a:r>
          </a:p>
        </p:txBody>
      </p:sp>
    </p:spTree>
    <p:extLst>
      <p:ext uri="{BB962C8B-B14F-4D97-AF65-F5344CB8AC3E}">
        <p14:creationId xmlns:p14="http://schemas.microsoft.com/office/powerpoint/2010/main" val="139968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777B88B1-96B5-4C5E-978E-C2ADC8ABE3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2" name="Title 1">
            <a:extLst>
              <a:ext uri="{FF2B5EF4-FFF2-40B4-BE49-F238E27FC236}">
                <a16:creationId xmlns:a16="http://schemas.microsoft.com/office/drawing/2014/main" xmlns="" id="{4BEB67B7-DD1F-45B7-AE0A-96156E64BE82}"/>
              </a:ext>
            </a:extLst>
          </p:cNvPr>
          <p:cNvSpPr>
            <a:spLocks noGrp="1"/>
          </p:cNvSpPr>
          <p:nvPr>
            <p:ph type="title"/>
          </p:nvPr>
        </p:nvSpPr>
        <p:spPr>
          <a:xfrm>
            <a:off x="480060" y="889407"/>
            <a:ext cx="7164493" cy="1325563"/>
          </a:xfrm>
        </p:spPr>
        <p:txBody>
          <a:bodyPr>
            <a:normAutofit fontScale="90000"/>
          </a:bodyPr>
          <a:lstStyle/>
          <a:p>
            <a:r>
              <a:rPr lang="en-US" dirty="0"/>
              <a:t>The Crisis Intervention Team Model: Evidence </a:t>
            </a:r>
          </a:p>
        </p:txBody>
      </p:sp>
      <p:sp>
        <p:nvSpPr>
          <p:cNvPr id="3" name="Content Placeholder 2">
            <a:extLst>
              <a:ext uri="{FF2B5EF4-FFF2-40B4-BE49-F238E27FC236}">
                <a16:creationId xmlns:a16="http://schemas.microsoft.com/office/drawing/2014/main" xmlns="" id="{6493D44C-550E-42BF-881B-7D5800BD6F24}"/>
              </a:ext>
            </a:extLst>
          </p:cNvPr>
          <p:cNvSpPr>
            <a:spLocks noGrp="1"/>
          </p:cNvSpPr>
          <p:nvPr>
            <p:ph idx="1"/>
          </p:nvPr>
        </p:nvSpPr>
        <p:spPr>
          <a:xfrm>
            <a:off x="3632886" y="2357650"/>
            <a:ext cx="7916147" cy="4154361"/>
          </a:xfrm>
        </p:spPr>
        <p:txBody>
          <a:bodyPr>
            <a:normAutofit/>
          </a:bodyPr>
          <a:lstStyle/>
          <a:p>
            <a:r>
              <a:rPr lang="en-US" sz="2400" dirty="0"/>
              <a:t>CIT improves officer knowledge, attitudes, and confidence in responding safely and effectively to mental health crisis calls</a:t>
            </a:r>
          </a:p>
          <a:p>
            <a:r>
              <a:rPr lang="en-US" sz="2400" dirty="0"/>
              <a:t>CIT increases linkages to services for persons with mental illnesses</a:t>
            </a:r>
          </a:p>
          <a:p>
            <a:r>
              <a:rPr lang="en-US" sz="2400" dirty="0"/>
              <a:t>CIT reduces use of force with more resistant subjects</a:t>
            </a:r>
          </a:p>
          <a:p>
            <a:r>
              <a:rPr lang="en-US" sz="2400" dirty="0"/>
              <a:t>Findings related to diversion from arrest vary</a:t>
            </a:r>
          </a:p>
          <a:p>
            <a:r>
              <a:rPr lang="en-US" sz="2400" b="1" dirty="0"/>
              <a:t>Effects are strongest when CIT follows a volunteer / specialist model</a:t>
            </a:r>
          </a:p>
        </p:txBody>
      </p:sp>
      <p:sp>
        <p:nvSpPr>
          <p:cNvPr id="4" name="TextBox 3">
            <a:extLst>
              <a:ext uri="{FF2B5EF4-FFF2-40B4-BE49-F238E27FC236}">
                <a16:creationId xmlns:a16="http://schemas.microsoft.com/office/drawing/2014/main" xmlns="" id="{D980C753-1874-4858-AC6D-58472CEB4990}"/>
              </a:ext>
            </a:extLst>
          </p:cNvPr>
          <p:cNvSpPr txBox="1"/>
          <p:nvPr/>
        </p:nvSpPr>
        <p:spPr>
          <a:xfrm>
            <a:off x="4062306" y="6193026"/>
            <a:ext cx="6887361" cy="461665"/>
          </a:xfrm>
          <a:prstGeom prst="rect">
            <a:avLst/>
          </a:prstGeom>
          <a:noFill/>
        </p:spPr>
        <p:txBody>
          <a:bodyPr wrap="square" rtlCol="0">
            <a:spAutoFit/>
          </a:bodyPr>
          <a:lstStyle/>
          <a:p>
            <a:r>
              <a:rPr lang="en-US" sz="1200" dirty="0"/>
              <a:t>See: Watson, A.C., Compton, M.T. &amp; </a:t>
            </a:r>
            <a:r>
              <a:rPr lang="en-US" sz="1200" dirty="0" err="1"/>
              <a:t>Draine</a:t>
            </a:r>
            <a:r>
              <a:rPr lang="en-US" sz="1200" dirty="0"/>
              <a:t>, J.N. (2017). The Crisis Intervention Team (CIT) model: An evidence‐based policing practice? </a:t>
            </a:r>
            <a:r>
              <a:rPr lang="en-US" sz="1200" i="1" dirty="0"/>
              <a:t>Behavioral Sciences &amp; the Law</a:t>
            </a:r>
            <a:r>
              <a:rPr lang="en-US" sz="1200" dirty="0"/>
              <a:t>. 35 (5-6) 431-441. DOI: 10.1002/bsl.2304</a:t>
            </a:r>
          </a:p>
        </p:txBody>
      </p:sp>
    </p:spTree>
    <p:extLst>
      <p:ext uri="{BB962C8B-B14F-4D97-AF65-F5344CB8AC3E}">
        <p14:creationId xmlns:p14="http://schemas.microsoft.com/office/powerpoint/2010/main" val="142300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C1B3D-7411-4851-A555-9B5190E70886}"/>
              </a:ext>
            </a:extLst>
          </p:cNvPr>
          <p:cNvSpPr>
            <a:spLocks noGrp="1"/>
          </p:cNvSpPr>
          <p:nvPr>
            <p:ph type="title"/>
          </p:nvPr>
        </p:nvSpPr>
        <p:spPr>
          <a:xfrm>
            <a:off x="609600" y="876956"/>
            <a:ext cx="10972800" cy="1143000"/>
          </a:xfrm>
        </p:spPr>
        <p:txBody>
          <a:bodyPr>
            <a:normAutofit/>
          </a:bodyPr>
          <a:lstStyle/>
          <a:p>
            <a:r>
              <a:rPr lang="en-US" sz="4400" dirty="0"/>
              <a:t>Acknowledgements: Serving Safely</a:t>
            </a:r>
          </a:p>
        </p:txBody>
      </p:sp>
      <p:sp>
        <p:nvSpPr>
          <p:cNvPr id="3" name="Content Placeholder 2">
            <a:extLst>
              <a:ext uri="{FF2B5EF4-FFF2-40B4-BE49-F238E27FC236}">
                <a16:creationId xmlns:a16="http://schemas.microsoft.com/office/drawing/2014/main" xmlns="" id="{E28753E7-74FA-4628-8144-BDB0B1526E4E}"/>
              </a:ext>
            </a:extLst>
          </p:cNvPr>
          <p:cNvSpPr>
            <a:spLocks noGrp="1"/>
          </p:cNvSpPr>
          <p:nvPr>
            <p:ph idx="1"/>
          </p:nvPr>
        </p:nvSpPr>
        <p:spPr>
          <a:xfrm>
            <a:off x="321275" y="2019956"/>
            <a:ext cx="11615351" cy="4640336"/>
          </a:xfrm>
        </p:spPr>
        <p:txBody>
          <a:bodyPr>
            <a:noAutofit/>
          </a:bodyPr>
          <a:lstStyle/>
          <a:p>
            <a:r>
              <a:rPr lang="en-US" sz="2400" dirty="0"/>
              <a:t>Serving Safely is a national initiative of the Vera Institute of Justice designed to improve interactions between police and individuals with mental illnesses and intellectual and developmental disabilities. Serving Safely works to do the following:</a:t>
            </a:r>
          </a:p>
          <a:p>
            <a:pPr lvl="0"/>
            <a:r>
              <a:rPr lang="en-US" sz="2400" dirty="0"/>
              <a:t>Develop and facilitate collaborative responses for individuals with mental illnesses and developmental disabilities who come into contact with the police and their community partners in ways that improve safety for all;</a:t>
            </a:r>
          </a:p>
          <a:p>
            <a:pPr lvl="0"/>
            <a:r>
              <a:rPr lang="en-US" sz="2400" dirty="0"/>
              <a:t>Build a national community of practice for police responses to people with mental illnesses and developmental disabilities; and</a:t>
            </a:r>
          </a:p>
          <a:p>
            <a:pPr lvl="0"/>
            <a:r>
              <a:rPr lang="en-US" sz="2400" dirty="0"/>
              <a:t>Contribute to and expand upon available information on best practices, policies, research, and resources in the field and ensure that all resources are easily accessible and widely disseminated.</a:t>
            </a:r>
          </a:p>
        </p:txBody>
      </p:sp>
    </p:spTree>
    <p:extLst>
      <p:ext uri="{BB962C8B-B14F-4D97-AF65-F5344CB8AC3E}">
        <p14:creationId xmlns:p14="http://schemas.microsoft.com/office/powerpoint/2010/main" val="328483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473E0-7E82-4601-8DFD-82B832A8B053}"/>
              </a:ext>
            </a:extLst>
          </p:cNvPr>
          <p:cNvSpPr>
            <a:spLocks noGrp="1"/>
          </p:cNvSpPr>
          <p:nvPr>
            <p:ph type="title"/>
          </p:nvPr>
        </p:nvSpPr>
        <p:spPr/>
        <p:txBody>
          <a:bodyPr>
            <a:normAutofit/>
          </a:bodyPr>
          <a:lstStyle/>
          <a:p>
            <a:r>
              <a:rPr lang="en-US" sz="4400" dirty="0"/>
              <a:t>Recommendations for CIT Research</a:t>
            </a:r>
          </a:p>
        </p:txBody>
      </p:sp>
      <p:sp>
        <p:nvSpPr>
          <p:cNvPr id="3" name="Content Placeholder 2">
            <a:extLst>
              <a:ext uri="{FF2B5EF4-FFF2-40B4-BE49-F238E27FC236}">
                <a16:creationId xmlns:a16="http://schemas.microsoft.com/office/drawing/2014/main" xmlns="" id="{B6D66E09-7AB5-4F04-B27D-F7DEF1883DC8}"/>
              </a:ext>
            </a:extLst>
          </p:cNvPr>
          <p:cNvSpPr>
            <a:spLocks noGrp="1"/>
          </p:cNvSpPr>
          <p:nvPr>
            <p:ph idx="1"/>
          </p:nvPr>
        </p:nvSpPr>
        <p:spPr/>
        <p:txBody>
          <a:bodyPr>
            <a:normAutofit fontScale="92500" lnSpcReduction="10000"/>
          </a:bodyPr>
          <a:lstStyle/>
          <a:p>
            <a:r>
              <a:rPr lang="en-US" sz="2800" dirty="0"/>
              <a:t>Development of a fidelity measure</a:t>
            </a:r>
          </a:p>
          <a:p>
            <a:r>
              <a:rPr lang="en-US" sz="2800" dirty="0"/>
              <a:t>RCT testing the impact of CIT training skills on safety, call outcomes, subsequent police/emergency service contacts, and MH &amp; CJ outcomes	</a:t>
            </a:r>
          </a:p>
          <a:p>
            <a:r>
              <a:rPr lang="en-US" sz="2800" dirty="0"/>
              <a:t>Research examining volunteer / specialist model vs. mandated CIT training for all 	</a:t>
            </a:r>
          </a:p>
          <a:p>
            <a:r>
              <a:rPr lang="en-US" sz="2800" dirty="0"/>
              <a:t>Effectiveness for serving specific populations</a:t>
            </a:r>
          </a:p>
          <a:p>
            <a:r>
              <a:rPr lang="en-US" sz="2800" dirty="0"/>
              <a:t>Cost effectiveness</a:t>
            </a:r>
          </a:p>
          <a:p>
            <a:endParaRPr lang="en-US" dirty="0"/>
          </a:p>
        </p:txBody>
      </p:sp>
    </p:spTree>
    <p:extLst>
      <p:ext uri="{BB962C8B-B14F-4D97-AF65-F5344CB8AC3E}">
        <p14:creationId xmlns:p14="http://schemas.microsoft.com/office/powerpoint/2010/main" val="152391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45CD1-CE54-4FA1-9162-5F10794858D7}"/>
              </a:ext>
            </a:extLst>
          </p:cNvPr>
          <p:cNvSpPr>
            <a:spLocks noGrp="1"/>
          </p:cNvSpPr>
          <p:nvPr>
            <p:ph type="title"/>
          </p:nvPr>
        </p:nvSpPr>
        <p:spPr>
          <a:xfrm>
            <a:off x="332509" y="876957"/>
            <a:ext cx="11657664" cy="1143000"/>
          </a:xfrm>
          <a:prstGeom prst="rect">
            <a:avLst/>
          </a:prstGeom>
        </p:spPr>
        <p:txBody>
          <a:bodyPr anchor="ctr">
            <a:noAutofit/>
          </a:bodyPr>
          <a:lstStyle/>
          <a:p>
            <a:pPr>
              <a:lnSpc>
                <a:spcPct val="90000"/>
              </a:lnSpc>
            </a:pPr>
            <a:r>
              <a:rPr lang="en-US" sz="4400" dirty="0"/>
              <a:t>Co-Responder Teams </a:t>
            </a:r>
            <a:r>
              <a:rPr lang="en-US" sz="3200" dirty="0"/>
              <a:t>(aka Street Triage, PACER)</a:t>
            </a:r>
          </a:p>
        </p:txBody>
      </p:sp>
      <p:sp>
        <p:nvSpPr>
          <p:cNvPr id="3" name="Content Placeholder 2">
            <a:extLst>
              <a:ext uri="{FF2B5EF4-FFF2-40B4-BE49-F238E27FC236}">
                <a16:creationId xmlns:a16="http://schemas.microsoft.com/office/drawing/2014/main" xmlns="" id="{05C0DDC7-1143-46D1-862F-0D30817AB339}"/>
              </a:ext>
            </a:extLst>
          </p:cNvPr>
          <p:cNvSpPr>
            <a:spLocks noGrp="1"/>
          </p:cNvSpPr>
          <p:nvPr>
            <p:ph sz="half" idx="1"/>
          </p:nvPr>
        </p:nvSpPr>
        <p:spPr>
          <a:xfrm>
            <a:off x="222422" y="2019958"/>
            <a:ext cx="7105135" cy="4640334"/>
          </a:xfrm>
          <a:prstGeom prst="rect">
            <a:avLst/>
          </a:prstGeom>
        </p:spPr>
        <p:txBody>
          <a:bodyPr>
            <a:normAutofit fontScale="85000" lnSpcReduction="10000"/>
          </a:bodyPr>
          <a:lstStyle/>
          <a:p>
            <a:pPr>
              <a:lnSpc>
                <a:spcPct val="90000"/>
              </a:lnSpc>
            </a:pPr>
            <a:r>
              <a:rPr lang="en-US" sz="2600" dirty="0"/>
              <a:t>Predominant model in Canada and the U.K.; growing popularity in Australia and the U.S.</a:t>
            </a:r>
          </a:p>
          <a:p>
            <a:pPr>
              <a:lnSpc>
                <a:spcPct val="90000"/>
              </a:lnSpc>
            </a:pPr>
            <a:r>
              <a:rPr lang="en-US" sz="2600" dirty="0"/>
              <a:t>Pairing of clinicians and officers to provide response</a:t>
            </a:r>
          </a:p>
          <a:p>
            <a:pPr>
              <a:lnSpc>
                <a:spcPct val="90000"/>
              </a:lnSpc>
            </a:pPr>
            <a:r>
              <a:rPr lang="en-US" sz="2600" dirty="0"/>
              <a:t>Significant variation</a:t>
            </a:r>
          </a:p>
          <a:p>
            <a:pPr lvl="1">
              <a:lnSpc>
                <a:spcPct val="90000"/>
              </a:lnSpc>
            </a:pPr>
            <a:r>
              <a:rPr lang="en-US" sz="2600" dirty="0"/>
              <a:t>Ride together, arrive together, or telephone support</a:t>
            </a:r>
          </a:p>
          <a:p>
            <a:pPr lvl="1">
              <a:lnSpc>
                <a:spcPct val="90000"/>
              </a:lnSpc>
            </a:pPr>
            <a:r>
              <a:rPr lang="en-US" sz="2600" dirty="0"/>
              <a:t>Hot calls vs. secondary response or follow-up</a:t>
            </a:r>
          </a:p>
          <a:p>
            <a:pPr lvl="1">
              <a:lnSpc>
                <a:spcPct val="90000"/>
              </a:lnSpc>
            </a:pPr>
            <a:r>
              <a:rPr lang="en-US" sz="2600" dirty="0"/>
              <a:t>Often not 24/7</a:t>
            </a:r>
          </a:p>
          <a:p>
            <a:pPr lvl="1">
              <a:lnSpc>
                <a:spcPct val="90000"/>
              </a:lnSpc>
            </a:pPr>
            <a:r>
              <a:rPr lang="en-US" sz="2600" dirty="0"/>
              <a:t>We are now seeing co-response teams that include EMTs, Peers</a:t>
            </a:r>
          </a:p>
          <a:p>
            <a:pPr>
              <a:lnSpc>
                <a:spcPct val="90000"/>
              </a:lnSpc>
            </a:pPr>
            <a:r>
              <a:rPr lang="en-US" sz="2600" dirty="0"/>
              <a:t>Goals</a:t>
            </a:r>
          </a:p>
          <a:p>
            <a:pPr lvl="1">
              <a:lnSpc>
                <a:spcPct val="90000"/>
              </a:lnSpc>
            </a:pPr>
            <a:r>
              <a:rPr lang="en-US" sz="2600" dirty="0"/>
              <a:t>Reduce arrests &amp; increase safety</a:t>
            </a:r>
          </a:p>
          <a:p>
            <a:pPr lvl="1">
              <a:lnSpc>
                <a:spcPct val="90000"/>
              </a:lnSpc>
            </a:pPr>
            <a:r>
              <a:rPr lang="en-US" sz="2600" b="1" dirty="0"/>
              <a:t>Reduce ED transports &amp; hospitalization</a:t>
            </a:r>
          </a:p>
          <a:p>
            <a:pPr lvl="1">
              <a:lnSpc>
                <a:spcPct val="90000"/>
              </a:lnSpc>
            </a:pPr>
            <a:r>
              <a:rPr lang="en-US" sz="2600" dirty="0"/>
              <a:t>Increase linkage to community care</a:t>
            </a:r>
          </a:p>
          <a:p>
            <a:pPr>
              <a:lnSpc>
                <a:spcPct val="90000"/>
              </a:lnSpc>
            </a:pPr>
            <a:endParaRPr lang="en-US" sz="1400" dirty="0"/>
          </a:p>
          <a:p>
            <a:pPr marL="0" indent="0">
              <a:lnSpc>
                <a:spcPct val="90000"/>
              </a:lnSpc>
              <a:buNone/>
            </a:pPr>
            <a:endParaRPr lang="en-US" sz="1200" dirty="0"/>
          </a:p>
          <a:p>
            <a:pPr marL="0" indent="0">
              <a:lnSpc>
                <a:spcPct val="90000"/>
              </a:lnSpc>
              <a:buNone/>
            </a:pPr>
            <a:endParaRPr lang="en-US" sz="1200" dirty="0"/>
          </a:p>
        </p:txBody>
      </p:sp>
      <p:pic>
        <p:nvPicPr>
          <p:cNvPr id="6" name="Picture 5" descr="A picture containing person&#10;&#10;Description automatically generated">
            <a:extLst>
              <a:ext uri="{FF2B5EF4-FFF2-40B4-BE49-F238E27FC236}">
                <a16:creationId xmlns:a16="http://schemas.microsoft.com/office/drawing/2014/main" xmlns="" id="{1A42DFF8-A0BE-4471-B307-34369F184C70}"/>
              </a:ext>
            </a:extLst>
          </p:cNvPr>
          <p:cNvPicPr>
            <a:picLocks noChangeAspect="1"/>
          </p:cNvPicPr>
          <p:nvPr/>
        </p:nvPicPr>
        <p:blipFill rotWithShape="1">
          <a:blip r:embed="rId3"/>
          <a:srcRect t="503"/>
          <a:stretch/>
        </p:blipFill>
        <p:spPr>
          <a:xfrm>
            <a:off x="7228703" y="2958652"/>
            <a:ext cx="4860324" cy="3167512"/>
          </a:xfrm>
          <a:prstGeom prst="rect">
            <a:avLst/>
          </a:prstGeom>
          <a:noFill/>
        </p:spPr>
      </p:pic>
    </p:spTree>
    <p:extLst>
      <p:ext uri="{BB962C8B-B14F-4D97-AF65-F5344CB8AC3E}">
        <p14:creationId xmlns:p14="http://schemas.microsoft.com/office/powerpoint/2010/main" val="12697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rmAutofit/>
          </a:bodyPr>
          <a:lstStyle/>
          <a:p>
            <a:r>
              <a:rPr lang="en-US" sz="4400" dirty="0"/>
              <a:t>Co-Responder Teams: Evidence</a:t>
            </a:r>
          </a:p>
        </p:txBody>
      </p:sp>
      <p:graphicFrame>
        <p:nvGraphicFramePr>
          <p:cNvPr id="5" name="Content Placeholder 2">
            <a:extLst>
              <a:ext uri="{FF2B5EF4-FFF2-40B4-BE49-F238E27FC236}">
                <a16:creationId xmlns:a16="http://schemas.microsoft.com/office/drawing/2014/main" xmlns="" id="{288FB4ED-A3FC-4913-A382-D66A894DCD42}"/>
              </a:ext>
            </a:extLst>
          </p:cNvPr>
          <p:cNvGraphicFramePr>
            <a:graphicFrameLocks noGrp="1"/>
          </p:cNvGraphicFramePr>
          <p:nvPr>
            <p:ph idx="4294967295"/>
            <p:extLst>
              <p:ext uri="{D42A27DB-BD31-4B8C-83A1-F6EECF244321}">
                <p14:modId xmlns:p14="http://schemas.microsoft.com/office/powerpoint/2010/main" val="629787042"/>
              </p:ext>
            </p:extLst>
          </p:nvPr>
        </p:nvGraphicFramePr>
        <p:xfrm>
          <a:off x="609600" y="2492706"/>
          <a:ext cx="10972800" cy="404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27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7DDA62-A3FB-4DB0-8F94-35E2EAF7ACC5}"/>
              </a:ext>
            </a:extLst>
          </p:cNvPr>
          <p:cNvSpPr>
            <a:spLocks noGrp="1"/>
          </p:cNvSpPr>
          <p:nvPr>
            <p:ph type="title"/>
          </p:nvPr>
        </p:nvSpPr>
        <p:spPr/>
        <p:txBody>
          <a:bodyPr>
            <a:normAutofit/>
          </a:bodyPr>
          <a:lstStyle/>
          <a:p>
            <a:r>
              <a:rPr lang="en-US" sz="4400" dirty="0"/>
              <a:t>Co-Responder Teams: Evidence</a:t>
            </a:r>
          </a:p>
        </p:txBody>
      </p:sp>
      <p:sp>
        <p:nvSpPr>
          <p:cNvPr id="4" name="Content Placeholder 3">
            <a:extLst>
              <a:ext uri="{FF2B5EF4-FFF2-40B4-BE49-F238E27FC236}">
                <a16:creationId xmlns:a16="http://schemas.microsoft.com/office/drawing/2014/main" xmlns="" id="{1AB3E560-FAF7-4108-95E3-57C74CA98FB1}"/>
              </a:ext>
            </a:extLst>
          </p:cNvPr>
          <p:cNvSpPr>
            <a:spLocks noGrp="1"/>
          </p:cNvSpPr>
          <p:nvPr>
            <p:ph idx="1"/>
          </p:nvPr>
        </p:nvSpPr>
        <p:spPr/>
        <p:txBody>
          <a:bodyPr>
            <a:normAutofit lnSpcReduction="10000"/>
          </a:bodyPr>
          <a:lstStyle/>
          <a:p>
            <a:pPr marL="0" lvl="0" indent="0">
              <a:buNone/>
            </a:pPr>
            <a:r>
              <a:rPr lang="en-US" sz="2600" dirty="0"/>
              <a:t>Two systematic reviews and quasi-experimental and descriptive research suggest versions of the model (</a:t>
            </a:r>
            <a:r>
              <a:rPr lang="en-US" sz="2600" dirty="0" err="1"/>
              <a:t>Puntis</a:t>
            </a:r>
            <a:r>
              <a:rPr lang="en-US" sz="2600" dirty="0"/>
              <a:t> et al, 2018; Shapiro 2015)</a:t>
            </a:r>
          </a:p>
          <a:p>
            <a:pPr lvl="1"/>
            <a:r>
              <a:rPr lang="en-US" sz="2600" dirty="0"/>
              <a:t>Are acceptable to stakeholders</a:t>
            </a:r>
          </a:p>
          <a:p>
            <a:pPr lvl="1"/>
            <a:r>
              <a:rPr lang="en-US" sz="2600" dirty="0"/>
              <a:t>Improve collaboration between police/mental health</a:t>
            </a:r>
          </a:p>
          <a:p>
            <a:pPr lvl="1"/>
            <a:r>
              <a:rPr lang="en-US" sz="2600" dirty="0"/>
              <a:t>In some communities, may reduce officer time on scene</a:t>
            </a:r>
          </a:p>
          <a:p>
            <a:pPr lvl="1"/>
            <a:r>
              <a:rPr lang="en-US" sz="2600" dirty="0"/>
              <a:t>May reduce ED transports but increase admission rate for those transported</a:t>
            </a:r>
          </a:p>
          <a:p>
            <a:pPr lvl="1"/>
            <a:r>
              <a:rPr lang="en-US" sz="2600" dirty="0"/>
              <a:t>May reduce repeat calls for service</a:t>
            </a:r>
          </a:p>
          <a:p>
            <a:endParaRPr lang="en-US" dirty="0"/>
          </a:p>
        </p:txBody>
      </p:sp>
    </p:spTree>
    <p:extLst>
      <p:ext uri="{BB962C8B-B14F-4D97-AF65-F5344CB8AC3E}">
        <p14:creationId xmlns:p14="http://schemas.microsoft.com/office/powerpoint/2010/main" val="304684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98232"/>
            <a:ext cx="10972800" cy="1143000"/>
          </a:xfrm>
          <a:prstGeom prst="rect">
            <a:avLst/>
          </a:prstGeom>
        </p:spPr>
        <p:txBody>
          <a:bodyPr anchor="ctr">
            <a:normAutofit/>
          </a:bodyPr>
          <a:lstStyle/>
          <a:p>
            <a:r>
              <a:rPr lang="en-US" sz="4400" dirty="0"/>
              <a:t>Co-Responder Teams: Evidence</a:t>
            </a:r>
          </a:p>
        </p:txBody>
      </p:sp>
      <p:sp>
        <p:nvSpPr>
          <p:cNvPr id="3" name="Content Placeholder 2"/>
          <p:cNvSpPr>
            <a:spLocks noGrp="1"/>
          </p:cNvSpPr>
          <p:nvPr>
            <p:ph sz="half" idx="2"/>
          </p:nvPr>
        </p:nvSpPr>
        <p:spPr>
          <a:xfrm>
            <a:off x="4658497" y="2616847"/>
            <a:ext cx="6923903" cy="4117585"/>
          </a:xfrm>
          <a:prstGeom prst="rect">
            <a:avLst/>
          </a:prstGeom>
        </p:spPr>
        <p:txBody>
          <a:bodyPr>
            <a:normAutofit/>
          </a:bodyPr>
          <a:lstStyle/>
          <a:p>
            <a:pPr marL="0" indent="0">
              <a:lnSpc>
                <a:spcPct val="90000"/>
              </a:lnSpc>
              <a:buNone/>
            </a:pPr>
            <a:r>
              <a:rPr lang="en-US" sz="2400" b="1" i="1" dirty="0"/>
              <a:t>Themes: Implementation Issues</a:t>
            </a:r>
          </a:p>
          <a:p>
            <a:pPr lvl="1">
              <a:lnSpc>
                <a:spcPct val="90000"/>
              </a:lnSpc>
            </a:pPr>
            <a:r>
              <a:rPr lang="en-US" sz="2400" dirty="0"/>
              <a:t>Concern about the lack of community mental health services consistently noted as an issue for co-responder programs</a:t>
            </a:r>
          </a:p>
          <a:p>
            <a:pPr lvl="1">
              <a:lnSpc>
                <a:spcPct val="90000"/>
              </a:lnSpc>
            </a:pPr>
            <a:r>
              <a:rPr lang="en-US" sz="2400" dirty="0"/>
              <a:t>Concern about including police officers in events that might be better handled with mental health only response emerged in a couple of studies</a:t>
            </a:r>
          </a:p>
          <a:p>
            <a:pPr lvl="1">
              <a:lnSpc>
                <a:spcPct val="90000"/>
              </a:lnSpc>
            </a:pPr>
            <a:endParaRPr lang="en-US" sz="2100" dirty="0"/>
          </a:p>
        </p:txBody>
      </p:sp>
      <p:pic>
        <p:nvPicPr>
          <p:cNvPr id="5" name="Graphic 4" descr="Puzzle">
            <a:extLst>
              <a:ext uri="{FF2B5EF4-FFF2-40B4-BE49-F238E27FC236}">
                <a16:creationId xmlns:a16="http://schemas.microsoft.com/office/drawing/2014/main" xmlns="" id="{E848CAE7-5A51-48CE-8690-6089EBC68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9805" y="2947109"/>
            <a:ext cx="2350008" cy="2350008"/>
          </a:xfrm>
          <a:prstGeom prst="rect">
            <a:avLst/>
          </a:prstGeom>
        </p:spPr>
      </p:pic>
    </p:spTree>
    <p:extLst>
      <p:ext uri="{BB962C8B-B14F-4D97-AF65-F5344CB8AC3E}">
        <p14:creationId xmlns:p14="http://schemas.microsoft.com/office/powerpoint/2010/main" val="316572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473E0-7E82-4601-8DFD-82B832A8B053}"/>
              </a:ext>
            </a:extLst>
          </p:cNvPr>
          <p:cNvSpPr>
            <a:spLocks noGrp="1"/>
          </p:cNvSpPr>
          <p:nvPr>
            <p:ph type="title"/>
          </p:nvPr>
        </p:nvSpPr>
        <p:spPr/>
        <p:txBody>
          <a:bodyPr>
            <a:noAutofit/>
          </a:bodyPr>
          <a:lstStyle/>
          <a:p>
            <a:r>
              <a:rPr lang="en-US" sz="4400" dirty="0"/>
              <a:t>Co-Responder Teams: Recommendations for research</a:t>
            </a:r>
          </a:p>
        </p:txBody>
      </p:sp>
      <p:sp>
        <p:nvSpPr>
          <p:cNvPr id="3" name="Content Placeholder 2">
            <a:extLst>
              <a:ext uri="{FF2B5EF4-FFF2-40B4-BE49-F238E27FC236}">
                <a16:creationId xmlns:a16="http://schemas.microsoft.com/office/drawing/2014/main" xmlns="" id="{B6D66E09-7AB5-4F04-B27D-F7DEF1883DC8}"/>
              </a:ext>
            </a:extLst>
          </p:cNvPr>
          <p:cNvSpPr>
            <a:spLocks noGrp="1"/>
          </p:cNvSpPr>
          <p:nvPr>
            <p:ph idx="1"/>
          </p:nvPr>
        </p:nvSpPr>
        <p:spPr>
          <a:xfrm>
            <a:off x="609600" y="2631989"/>
            <a:ext cx="10972800" cy="3921686"/>
          </a:xfrm>
        </p:spPr>
        <p:txBody>
          <a:bodyPr>
            <a:normAutofit fontScale="55000" lnSpcReduction="20000"/>
          </a:bodyPr>
          <a:lstStyle/>
          <a:p>
            <a:r>
              <a:rPr lang="en-US" sz="4400" dirty="0"/>
              <a:t>Development of a fidelity measure (or classification typology)	</a:t>
            </a:r>
          </a:p>
          <a:p>
            <a:pPr marL="0" indent="0">
              <a:buNone/>
            </a:pPr>
            <a:endParaRPr lang="en-US" sz="4400" dirty="0"/>
          </a:p>
          <a:p>
            <a:r>
              <a:rPr lang="en-US" sz="4400" dirty="0"/>
              <a:t>Examine impact on safety and immediate call outcomes, subsequent police/emergency service contacts, and MH &amp; CJ outcomes</a:t>
            </a:r>
          </a:p>
          <a:p>
            <a:pPr marL="0" indent="0">
              <a:buNone/>
            </a:pPr>
            <a:endParaRPr lang="en-US" sz="4400" dirty="0"/>
          </a:p>
          <a:p>
            <a:r>
              <a:rPr lang="en-US" sz="4400" dirty="0"/>
              <a:t>Examine the effectiveness for specific populations</a:t>
            </a:r>
          </a:p>
          <a:p>
            <a:pPr marL="0" indent="0">
              <a:buNone/>
            </a:pPr>
            <a:endParaRPr lang="en-US" sz="4400" dirty="0"/>
          </a:p>
          <a:p>
            <a:r>
              <a:rPr lang="en-US" sz="4400" dirty="0"/>
              <a:t>Cost effectiveness</a:t>
            </a:r>
          </a:p>
          <a:p>
            <a:pPr marL="0" indent="0">
              <a:buNone/>
            </a:pPr>
            <a:endParaRPr lang="en-US" sz="4400" dirty="0"/>
          </a:p>
          <a:p>
            <a:r>
              <a:rPr lang="en-US" sz="4400" dirty="0"/>
              <a:t>System impacts</a:t>
            </a:r>
          </a:p>
          <a:p>
            <a:pPr marL="0" indent="0">
              <a:buNone/>
            </a:pPr>
            <a:endParaRPr lang="en-US" dirty="0"/>
          </a:p>
        </p:txBody>
      </p:sp>
    </p:spTree>
    <p:extLst>
      <p:ext uri="{BB962C8B-B14F-4D97-AF65-F5344CB8AC3E}">
        <p14:creationId xmlns:p14="http://schemas.microsoft.com/office/powerpoint/2010/main" val="194456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106" y="594264"/>
            <a:ext cx="10231787" cy="1325563"/>
          </a:xfrm>
        </p:spPr>
        <p:txBody>
          <a:bodyPr>
            <a:normAutofit/>
          </a:bodyPr>
          <a:lstStyle/>
          <a:p>
            <a:r>
              <a:rPr lang="en-US" sz="4400" dirty="0"/>
              <a:t>EMS/Ambulance-Based Response</a:t>
            </a:r>
          </a:p>
        </p:txBody>
      </p:sp>
      <p:sp>
        <p:nvSpPr>
          <p:cNvPr id="3" name="Content Placeholder 2"/>
          <p:cNvSpPr>
            <a:spLocks noGrp="1"/>
          </p:cNvSpPr>
          <p:nvPr>
            <p:ph idx="1"/>
          </p:nvPr>
        </p:nvSpPr>
        <p:spPr>
          <a:xfrm>
            <a:off x="419139" y="1402618"/>
            <a:ext cx="7460254" cy="5634681"/>
          </a:xfrm>
        </p:spPr>
        <p:txBody>
          <a:bodyPr anchor="ctr">
            <a:normAutofit/>
          </a:bodyPr>
          <a:lstStyle/>
          <a:p>
            <a:r>
              <a:rPr lang="en-US" sz="2400" dirty="0"/>
              <a:t>31% of individuals arriving at the ED for mental health reasons were transported by ambulance (compared to 14% for all ED visits)</a:t>
            </a:r>
          </a:p>
          <a:p>
            <a:r>
              <a:rPr lang="en-US" sz="2400" dirty="0"/>
              <a:t>Push in some communities to shift transports from police to ambulance</a:t>
            </a:r>
          </a:p>
          <a:p>
            <a:r>
              <a:rPr lang="en-US" sz="2400" dirty="0"/>
              <a:t>Development of alternative receiving facilities</a:t>
            </a:r>
          </a:p>
          <a:p>
            <a:r>
              <a:rPr lang="en-US" sz="2400" dirty="0"/>
              <a:t>Community paramedic programs</a:t>
            </a:r>
          </a:p>
          <a:p>
            <a:r>
              <a:rPr lang="en-US" sz="2400" dirty="0"/>
              <a:t>EMS/MH clinician co-response</a:t>
            </a:r>
          </a:p>
          <a:p>
            <a:r>
              <a:rPr lang="en-US" sz="2400" dirty="0"/>
              <a:t>Stockholm, Sweden PAM (psychiatric emergency response team) - two psychiatric nurses and a paramedic</a:t>
            </a:r>
          </a:p>
          <a:p>
            <a:r>
              <a:rPr lang="en-US" sz="2400" dirty="0"/>
              <a:t>MHFA-EMS/First Responders</a:t>
            </a:r>
          </a:p>
        </p:txBody>
      </p:sp>
      <p:pic>
        <p:nvPicPr>
          <p:cNvPr id="2052" name="Picture 4" descr="Image result for ambulance">
            <a:extLst>
              <a:ext uri="{FF2B5EF4-FFF2-40B4-BE49-F238E27FC236}">
                <a16:creationId xmlns:a16="http://schemas.microsoft.com/office/drawing/2014/main" xmlns="" id="{16C7C11F-04E2-4B22-866A-C1945330B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579" y="1764447"/>
            <a:ext cx="4871567" cy="3678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4F66E91-6383-40CD-84BE-473DB8B0314F}"/>
              </a:ext>
            </a:extLst>
          </p:cNvPr>
          <p:cNvSpPr txBox="1"/>
          <p:nvPr/>
        </p:nvSpPr>
        <p:spPr>
          <a:xfrm>
            <a:off x="8016536" y="5903650"/>
            <a:ext cx="3195357" cy="646331"/>
          </a:xfrm>
          <a:prstGeom prst="rect">
            <a:avLst/>
          </a:prstGeom>
          <a:noFill/>
        </p:spPr>
        <p:txBody>
          <a:bodyPr wrap="square" rtlCol="0">
            <a:spAutoFit/>
          </a:bodyPr>
          <a:lstStyle/>
          <a:p>
            <a:r>
              <a:rPr lang="en-US" dirty="0"/>
              <a:t>Larkin et al 2006; </a:t>
            </a:r>
            <a:r>
              <a:rPr lang="en-US" dirty="0" err="1"/>
              <a:t>Cuddeback</a:t>
            </a:r>
            <a:r>
              <a:rPr lang="en-US" dirty="0"/>
              <a:t> et al, 2010</a:t>
            </a:r>
          </a:p>
        </p:txBody>
      </p:sp>
    </p:spTree>
    <p:extLst>
      <p:ext uri="{BB962C8B-B14F-4D97-AF65-F5344CB8AC3E}">
        <p14:creationId xmlns:p14="http://schemas.microsoft.com/office/powerpoint/2010/main" val="282733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A2D90-B1F3-4E1C-B1B6-957DAC4884B3}"/>
              </a:ext>
            </a:extLst>
          </p:cNvPr>
          <p:cNvSpPr>
            <a:spLocks noGrp="1"/>
          </p:cNvSpPr>
          <p:nvPr>
            <p:ph type="title"/>
          </p:nvPr>
        </p:nvSpPr>
        <p:spPr/>
        <p:txBody>
          <a:bodyPr>
            <a:normAutofit fontScale="90000"/>
          </a:bodyPr>
          <a:lstStyle/>
          <a:p>
            <a:r>
              <a:rPr lang="en-US" sz="5400" dirty="0"/>
              <a:t>EMS/Ambulance-Based Response: Evidence</a:t>
            </a:r>
            <a:endParaRPr lang="en-US" dirty="0"/>
          </a:p>
        </p:txBody>
      </p:sp>
      <p:sp>
        <p:nvSpPr>
          <p:cNvPr id="3" name="Content Placeholder 2">
            <a:extLst>
              <a:ext uri="{FF2B5EF4-FFF2-40B4-BE49-F238E27FC236}">
                <a16:creationId xmlns:a16="http://schemas.microsoft.com/office/drawing/2014/main" xmlns="" id="{3A470CD2-ECC8-46CE-BC14-341B37CDAA6E}"/>
              </a:ext>
            </a:extLst>
          </p:cNvPr>
          <p:cNvSpPr>
            <a:spLocks noGrp="1"/>
          </p:cNvSpPr>
          <p:nvPr>
            <p:ph idx="1"/>
          </p:nvPr>
        </p:nvSpPr>
        <p:spPr>
          <a:xfrm>
            <a:off x="609600" y="2924353"/>
            <a:ext cx="10972800" cy="3547800"/>
          </a:xfrm>
        </p:spPr>
        <p:txBody>
          <a:bodyPr>
            <a:normAutofit/>
          </a:bodyPr>
          <a:lstStyle/>
          <a:p>
            <a:r>
              <a:rPr lang="en-US" sz="2400" dirty="0"/>
              <a:t>There is virtually no research on this model</a:t>
            </a:r>
          </a:p>
        </p:txBody>
      </p:sp>
    </p:spTree>
    <p:extLst>
      <p:ext uri="{BB962C8B-B14F-4D97-AF65-F5344CB8AC3E}">
        <p14:creationId xmlns:p14="http://schemas.microsoft.com/office/powerpoint/2010/main" val="2594629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FED44-4A13-40E3-A140-797096996F3B}"/>
              </a:ext>
            </a:extLst>
          </p:cNvPr>
          <p:cNvSpPr>
            <a:spLocks noGrp="1"/>
          </p:cNvSpPr>
          <p:nvPr>
            <p:ph type="title"/>
          </p:nvPr>
        </p:nvSpPr>
        <p:spPr/>
        <p:txBody>
          <a:bodyPr>
            <a:normAutofit/>
          </a:bodyPr>
          <a:lstStyle/>
          <a:p>
            <a:r>
              <a:rPr lang="en-US" sz="4400" dirty="0"/>
              <a:t>Research Recommendations</a:t>
            </a:r>
          </a:p>
        </p:txBody>
      </p:sp>
      <p:sp>
        <p:nvSpPr>
          <p:cNvPr id="3" name="Content Placeholder 2">
            <a:extLst>
              <a:ext uri="{FF2B5EF4-FFF2-40B4-BE49-F238E27FC236}">
                <a16:creationId xmlns:a16="http://schemas.microsoft.com/office/drawing/2014/main" xmlns="" id="{847BE44E-2C47-44F4-95C0-3365D82A39B3}"/>
              </a:ext>
            </a:extLst>
          </p:cNvPr>
          <p:cNvSpPr>
            <a:spLocks noGrp="1"/>
          </p:cNvSpPr>
          <p:nvPr>
            <p:ph idx="1"/>
          </p:nvPr>
        </p:nvSpPr>
        <p:spPr/>
        <p:txBody>
          <a:bodyPr>
            <a:normAutofit/>
          </a:bodyPr>
          <a:lstStyle/>
          <a:p>
            <a:r>
              <a:rPr lang="en-US" sz="2400" dirty="0"/>
              <a:t>Descriptive research on program models and populations served</a:t>
            </a:r>
          </a:p>
          <a:p>
            <a:r>
              <a:rPr lang="en-US" sz="2400" dirty="0"/>
              <a:t>Stakeholder acceptability</a:t>
            </a:r>
          </a:p>
          <a:p>
            <a:r>
              <a:rPr lang="en-US" sz="2400" dirty="0"/>
              <a:t>Effectiveness for safety, MH and CJ outcomes, and system outcomes</a:t>
            </a:r>
          </a:p>
          <a:p>
            <a:r>
              <a:rPr lang="en-US" sz="2400" dirty="0"/>
              <a:t>Cost effectiveness</a:t>
            </a:r>
          </a:p>
        </p:txBody>
      </p:sp>
    </p:spTree>
    <p:extLst>
      <p:ext uri="{BB962C8B-B14F-4D97-AF65-F5344CB8AC3E}">
        <p14:creationId xmlns:p14="http://schemas.microsoft.com/office/powerpoint/2010/main" val="165727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677" y="1198232"/>
            <a:ext cx="11784231" cy="1143000"/>
          </a:xfrm>
          <a:prstGeom prst="rect">
            <a:avLst/>
          </a:prstGeom>
        </p:spPr>
        <p:txBody>
          <a:bodyPr anchor="ctr">
            <a:noAutofit/>
          </a:bodyPr>
          <a:lstStyle/>
          <a:p>
            <a:pPr>
              <a:lnSpc>
                <a:spcPct val="90000"/>
              </a:lnSpc>
            </a:pPr>
            <a:r>
              <a:rPr lang="en-US" sz="3800" dirty="0"/>
              <a:t>Linkage / Case Management / High Utilizer Teams</a:t>
            </a:r>
          </a:p>
        </p:txBody>
      </p:sp>
      <p:pic>
        <p:nvPicPr>
          <p:cNvPr id="6" name="Content Placeholder 5">
            <a:extLst>
              <a:ext uri="{FF2B5EF4-FFF2-40B4-BE49-F238E27FC236}">
                <a16:creationId xmlns:a16="http://schemas.microsoft.com/office/drawing/2014/main" xmlns="" id="{9745EC8B-730D-4361-8D7A-F3EAED052468}"/>
              </a:ext>
            </a:extLst>
          </p:cNvPr>
          <p:cNvPicPr>
            <a:picLocks noGrp="1" noChangeAspect="1"/>
          </p:cNvPicPr>
          <p:nvPr>
            <p:ph sz="half" idx="1"/>
          </p:nvPr>
        </p:nvPicPr>
        <p:blipFill>
          <a:blip r:embed="rId3"/>
          <a:stretch>
            <a:fillRect/>
          </a:stretch>
        </p:blipFill>
        <p:spPr>
          <a:xfrm>
            <a:off x="870879" y="2871759"/>
            <a:ext cx="2859272" cy="1499746"/>
          </a:xfrm>
          <a:prstGeom prst="rect">
            <a:avLst/>
          </a:prstGeom>
        </p:spPr>
      </p:pic>
      <p:graphicFrame>
        <p:nvGraphicFramePr>
          <p:cNvPr id="5" name="Content Placeholder 2">
            <a:extLst>
              <a:ext uri="{FF2B5EF4-FFF2-40B4-BE49-F238E27FC236}">
                <a16:creationId xmlns:a16="http://schemas.microsoft.com/office/drawing/2014/main" xmlns="" id="{3C0EB181-D02A-4F02-82A7-04EA7B373964}"/>
              </a:ext>
            </a:extLst>
          </p:cNvPr>
          <p:cNvGraphicFramePr>
            <a:graphicFrameLocks noGrp="1"/>
          </p:cNvGraphicFramePr>
          <p:nvPr>
            <p:ph sz="half" idx="2"/>
            <p:extLst>
              <p:ext uri="{D42A27DB-BD31-4B8C-83A1-F6EECF244321}">
                <p14:modId xmlns:p14="http://schemas.microsoft.com/office/powerpoint/2010/main" val="2543994532"/>
              </p:ext>
            </p:extLst>
          </p:nvPr>
        </p:nvGraphicFramePr>
        <p:xfrm>
          <a:off x="6197600" y="2616847"/>
          <a:ext cx="5384800" cy="3509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xmlns="" id="{C909F49A-CDFB-499C-A297-A34F4B0013B0}"/>
              </a:ext>
            </a:extLst>
          </p:cNvPr>
          <p:cNvPicPr>
            <a:picLocks noChangeAspect="1"/>
          </p:cNvPicPr>
          <p:nvPr/>
        </p:nvPicPr>
        <p:blipFill>
          <a:blip r:embed="rId9"/>
          <a:stretch>
            <a:fillRect/>
          </a:stretch>
        </p:blipFill>
        <p:spPr>
          <a:xfrm>
            <a:off x="3158177" y="4029204"/>
            <a:ext cx="1895475" cy="2409825"/>
          </a:xfrm>
          <a:prstGeom prst="rect">
            <a:avLst/>
          </a:prstGeom>
        </p:spPr>
      </p:pic>
      <p:pic>
        <p:nvPicPr>
          <p:cNvPr id="9" name="Picture 8">
            <a:extLst>
              <a:ext uri="{FF2B5EF4-FFF2-40B4-BE49-F238E27FC236}">
                <a16:creationId xmlns:a16="http://schemas.microsoft.com/office/drawing/2014/main" xmlns="" id="{51D6B81B-F723-49B2-8A58-D6F3FE49DD27}"/>
              </a:ext>
            </a:extLst>
          </p:cNvPr>
          <p:cNvPicPr>
            <a:picLocks noChangeAspect="1"/>
          </p:cNvPicPr>
          <p:nvPr/>
        </p:nvPicPr>
        <p:blipFill>
          <a:blip r:embed="rId10"/>
          <a:stretch>
            <a:fillRect/>
          </a:stretch>
        </p:blipFill>
        <p:spPr>
          <a:xfrm>
            <a:off x="300677" y="4902032"/>
            <a:ext cx="2857500" cy="1457325"/>
          </a:xfrm>
          <a:prstGeom prst="rect">
            <a:avLst/>
          </a:prstGeom>
        </p:spPr>
      </p:pic>
    </p:spTree>
    <p:extLst>
      <p:ext uri="{BB962C8B-B14F-4D97-AF65-F5344CB8AC3E}">
        <p14:creationId xmlns:p14="http://schemas.microsoft.com/office/powerpoint/2010/main" val="36875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7C27C-F822-48BA-9DFE-61EB473BCE00}"/>
              </a:ext>
            </a:extLst>
          </p:cNvPr>
          <p:cNvSpPr>
            <a:spLocks noGrp="1"/>
          </p:cNvSpPr>
          <p:nvPr>
            <p:ph type="title"/>
          </p:nvPr>
        </p:nvSpPr>
        <p:spPr/>
        <p:txBody>
          <a:bodyPr>
            <a:normAutofit/>
          </a:bodyPr>
          <a:lstStyle/>
          <a:p>
            <a:r>
              <a:rPr lang="en-US" sz="4400" dirty="0"/>
              <a:t>Acknowledgements: BJA</a:t>
            </a:r>
          </a:p>
        </p:txBody>
      </p:sp>
      <p:sp>
        <p:nvSpPr>
          <p:cNvPr id="3" name="Content Placeholder 2">
            <a:extLst>
              <a:ext uri="{FF2B5EF4-FFF2-40B4-BE49-F238E27FC236}">
                <a16:creationId xmlns:a16="http://schemas.microsoft.com/office/drawing/2014/main" xmlns="" id="{A1FED5C1-6F29-47D6-ADB7-69A271846609}"/>
              </a:ext>
            </a:extLst>
          </p:cNvPr>
          <p:cNvSpPr>
            <a:spLocks noGrp="1"/>
          </p:cNvSpPr>
          <p:nvPr>
            <p:ph idx="1"/>
          </p:nvPr>
        </p:nvSpPr>
        <p:spPr/>
        <p:txBody>
          <a:bodyPr>
            <a:normAutofit/>
          </a:bodyPr>
          <a:lstStyle/>
          <a:p>
            <a:r>
              <a:rPr lang="en-US" sz="2400" dirty="0"/>
              <a:t>Serving Safely is supported by Award Number 2017-BX-NT-K001, awarded by the Bureau of Justice Assistance, Office of Justice Programs, U.S. Department of Justice. The opinions, findings, and conclusions or recommendations expressed in this webinar are those of the presenters and do not necessarily reflect those of the U.S. Department of Justice.</a:t>
            </a:r>
          </a:p>
          <a:p>
            <a:endParaRPr lang="en-US" dirty="0"/>
          </a:p>
        </p:txBody>
      </p:sp>
    </p:spTree>
    <p:extLst>
      <p:ext uri="{BB962C8B-B14F-4D97-AF65-F5344CB8AC3E}">
        <p14:creationId xmlns:p14="http://schemas.microsoft.com/office/powerpoint/2010/main" val="165544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36CA14-E9C1-4E74-A9E4-3A69D6B85389}"/>
              </a:ext>
            </a:extLst>
          </p:cNvPr>
          <p:cNvSpPr>
            <a:spLocks noGrp="1"/>
          </p:cNvSpPr>
          <p:nvPr>
            <p:ph type="title"/>
          </p:nvPr>
        </p:nvSpPr>
        <p:spPr/>
        <p:txBody>
          <a:bodyPr>
            <a:normAutofit/>
          </a:bodyPr>
          <a:lstStyle/>
          <a:p>
            <a:r>
              <a:rPr lang="en-US" sz="4400" dirty="0"/>
              <a:t>Program Descriptions</a:t>
            </a:r>
          </a:p>
        </p:txBody>
      </p:sp>
      <p:sp>
        <p:nvSpPr>
          <p:cNvPr id="5" name="Content Placeholder 4">
            <a:extLst>
              <a:ext uri="{FF2B5EF4-FFF2-40B4-BE49-F238E27FC236}">
                <a16:creationId xmlns:a16="http://schemas.microsoft.com/office/drawing/2014/main" xmlns="" id="{3912156F-8BA6-4C26-B2ED-7704E59A9598}"/>
              </a:ext>
            </a:extLst>
          </p:cNvPr>
          <p:cNvSpPr>
            <a:spLocks noGrp="1"/>
          </p:cNvSpPr>
          <p:nvPr>
            <p:ph sz="half" idx="1"/>
          </p:nvPr>
        </p:nvSpPr>
        <p:spPr/>
        <p:txBody>
          <a:bodyPr>
            <a:normAutofit fontScale="77500" lnSpcReduction="20000"/>
          </a:bodyPr>
          <a:lstStyle/>
          <a:p>
            <a:pPr marL="0" indent="0">
              <a:buNone/>
            </a:pPr>
            <a:r>
              <a:rPr lang="en-US" sz="3300" dirty="0"/>
              <a:t>Los Angeles Police Department Case Assessment and Management Program (CAMP)</a:t>
            </a:r>
          </a:p>
          <a:p>
            <a:endParaRPr lang="en-US" sz="2800" dirty="0"/>
          </a:p>
          <a:p>
            <a:pPr lvl="1"/>
            <a:r>
              <a:rPr lang="en-US" sz="2800" dirty="0"/>
              <a:t>Det/Clinician teams provide engagement, linkage, monitoring, recover firearms</a:t>
            </a:r>
          </a:p>
          <a:p>
            <a:pPr lvl="1" algn="r"/>
            <a:r>
              <a:rPr lang="en-US" sz="2800" dirty="0"/>
              <a:t>(LAPD, 2018)</a:t>
            </a:r>
          </a:p>
          <a:p>
            <a:pPr lvl="1"/>
            <a:endParaRPr lang="en-US" dirty="0"/>
          </a:p>
          <a:p>
            <a:endParaRPr lang="en-US" dirty="0"/>
          </a:p>
        </p:txBody>
      </p:sp>
      <p:sp>
        <p:nvSpPr>
          <p:cNvPr id="6" name="Content Placeholder 5">
            <a:extLst>
              <a:ext uri="{FF2B5EF4-FFF2-40B4-BE49-F238E27FC236}">
                <a16:creationId xmlns:a16="http://schemas.microsoft.com/office/drawing/2014/main" xmlns="" id="{C3137F8B-3363-4BC0-AFC1-634340219E4B}"/>
              </a:ext>
            </a:extLst>
          </p:cNvPr>
          <p:cNvSpPr>
            <a:spLocks noGrp="1"/>
          </p:cNvSpPr>
          <p:nvPr>
            <p:ph sz="half" idx="2"/>
          </p:nvPr>
        </p:nvSpPr>
        <p:spPr>
          <a:xfrm>
            <a:off x="6197600" y="2616847"/>
            <a:ext cx="5588000" cy="3509317"/>
          </a:xfrm>
        </p:spPr>
        <p:txBody>
          <a:bodyPr>
            <a:normAutofit fontScale="77500" lnSpcReduction="20000"/>
          </a:bodyPr>
          <a:lstStyle/>
          <a:p>
            <a:pPr marL="0" indent="0">
              <a:buNone/>
            </a:pPr>
            <a:r>
              <a:rPr lang="en-US" sz="4100" dirty="0"/>
              <a:t>Portland Police Bureau BHRT</a:t>
            </a:r>
          </a:p>
          <a:p>
            <a:pPr marL="0" indent="0">
              <a:buNone/>
            </a:pPr>
            <a:endParaRPr lang="en-US" sz="3300" dirty="0"/>
          </a:p>
          <a:p>
            <a:pPr lvl="1"/>
            <a:r>
              <a:rPr lang="en-US" sz="2800" dirty="0"/>
              <a:t>Referrals from officers via BERS form</a:t>
            </a:r>
          </a:p>
          <a:p>
            <a:pPr lvl="1"/>
            <a:r>
              <a:rPr lang="en-US" sz="2800" dirty="0"/>
              <a:t>Review of mental health contacts</a:t>
            </a:r>
          </a:p>
          <a:p>
            <a:pPr marL="609585" lvl="1" indent="0">
              <a:buNone/>
            </a:pPr>
            <a:endParaRPr lang="en-US" sz="2800" dirty="0"/>
          </a:p>
          <a:p>
            <a:pPr lvl="1"/>
            <a:r>
              <a:rPr lang="en-US" sz="2800" dirty="0"/>
              <a:t>High Risk/Escalating/High Utilizer</a:t>
            </a:r>
          </a:p>
          <a:p>
            <a:pPr lvl="1"/>
            <a:endParaRPr lang="en-US" sz="2800" dirty="0"/>
          </a:p>
          <a:p>
            <a:pPr lvl="1"/>
            <a:r>
              <a:rPr lang="en-US" sz="2800" dirty="0"/>
              <a:t>Clinician/Officer Teams provide outreach and linkage, short-term</a:t>
            </a:r>
          </a:p>
          <a:p>
            <a:endParaRPr lang="en-US" dirty="0"/>
          </a:p>
          <a:p>
            <a:endParaRPr lang="en-US" dirty="0"/>
          </a:p>
        </p:txBody>
      </p:sp>
      <p:pic>
        <p:nvPicPr>
          <p:cNvPr id="7" name="Picture 6">
            <a:extLst>
              <a:ext uri="{FF2B5EF4-FFF2-40B4-BE49-F238E27FC236}">
                <a16:creationId xmlns:a16="http://schemas.microsoft.com/office/drawing/2014/main" xmlns="" id="{7C99C421-AAE5-469F-839F-C3E7D0B51B8C}"/>
              </a:ext>
            </a:extLst>
          </p:cNvPr>
          <p:cNvPicPr>
            <a:picLocks noChangeAspect="1"/>
          </p:cNvPicPr>
          <p:nvPr/>
        </p:nvPicPr>
        <p:blipFill>
          <a:blip r:embed="rId3"/>
          <a:stretch>
            <a:fillRect/>
          </a:stretch>
        </p:blipFill>
        <p:spPr>
          <a:xfrm>
            <a:off x="406400" y="3798431"/>
            <a:ext cx="1146147" cy="1146147"/>
          </a:xfrm>
          <a:prstGeom prst="rect">
            <a:avLst/>
          </a:prstGeom>
        </p:spPr>
      </p:pic>
      <p:pic>
        <p:nvPicPr>
          <p:cNvPr id="8" name="Picture 7">
            <a:extLst>
              <a:ext uri="{FF2B5EF4-FFF2-40B4-BE49-F238E27FC236}">
                <a16:creationId xmlns:a16="http://schemas.microsoft.com/office/drawing/2014/main" xmlns="" id="{7C9F90BA-9299-4429-B8ED-A0638B318066}"/>
              </a:ext>
            </a:extLst>
          </p:cNvPr>
          <p:cNvPicPr>
            <a:picLocks noChangeAspect="1"/>
          </p:cNvPicPr>
          <p:nvPr/>
        </p:nvPicPr>
        <p:blipFill>
          <a:blip r:embed="rId4"/>
          <a:stretch>
            <a:fillRect/>
          </a:stretch>
        </p:blipFill>
        <p:spPr>
          <a:xfrm>
            <a:off x="10842653" y="1470700"/>
            <a:ext cx="1146147" cy="1146147"/>
          </a:xfrm>
          <a:prstGeom prst="rect">
            <a:avLst/>
          </a:prstGeom>
        </p:spPr>
      </p:pic>
    </p:spTree>
    <p:extLst>
      <p:ext uri="{BB962C8B-B14F-4D97-AF65-F5344CB8AC3E}">
        <p14:creationId xmlns:p14="http://schemas.microsoft.com/office/powerpoint/2010/main" val="1493319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D711B-427A-4625-A03F-961FFBB68218}"/>
              </a:ext>
            </a:extLst>
          </p:cNvPr>
          <p:cNvSpPr>
            <a:spLocks noGrp="1"/>
          </p:cNvSpPr>
          <p:nvPr>
            <p:ph type="title"/>
          </p:nvPr>
        </p:nvSpPr>
        <p:spPr/>
        <p:txBody>
          <a:bodyPr>
            <a:noAutofit/>
          </a:bodyPr>
          <a:lstStyle/>
          <a:p>
            <a:r>
              <a:rPr lang="en-US" sz="4400" dirty="0"/>
              <a:t>Evidence on Linkage / Case Management / High Utilizer Teams</a:t>
            </a:r>
          </a:p>
        </p:txBody>
      </p:sp>
      <p:sp>
        <p:nvSpPr>
          <p:cNvPr id="3" name="Content Placeholder 2">
            <a:extLst>
              <a:ext uri="{FF2B5EF4-FFF2-40B4-BE49-F238E27FC236}">
                <a16:creationId xmlns:a16="http://schemas.microsoft.com/office/drawing/2014/main" xmlns="" id="{6869FEE2-6435-4715-A4C6-790D0DF89D26}"/>
              </a:ext>
            </a:extLst>
          </p:cNvPr>
          <p:cNvSpPr>
            <a:spLocks noGrp="1"/>
          </p:cNvSpPr>
          <p:nvPr>
            <p:ph idx="1"/>
          </p:nvPr>
        </p:nvSpPr>
        <p:spPr/>
        <p:txBody>
          <a:bodyPr>
            <a:normAutofit fontScale="77500" lnSpcReduction="20000"/>
          </a:bodyPr>
          <a:lstStyle/>
          <a:p>
            <a:pPr marL="0" lvl="0" indent="0">
              <a:lnSpc>
                <a:spcPct val="100000"/>
              </a:lnSpc>
              <a:buNone/>
            </a:pPr>
            <a:endParaRPr lang="en-US" sz="3900" dirty="0"/>
          </a:p>
          <a:p>
            <a:pPr marL="0" lvl="0" indent="0">
              <a:lnSpc>
                <a:spcPct val="100000"/>
              </a:lnSpc>
              <a:buNone/>
            </a:pPr>
            <a:r>
              <a:rPr lang="en-US" sz="3100" dirty="0"/>
              <a:t>Houston’s Chronic Consumer Stabilization Initiative</a:t>
            </a:r>
          </a:p>
          <a:p>
            <a:pPr lvl="1"/>
            <a:r>
              <a:rPr lang="en-US" sz="3100" dirty="0"/>
              <a:t>Identified 30 individuals with SMI who were the highest utilizers of police services</a:t>
            </a:r>
          </a:p>
          <a:p>
            <a:pPr lvl="1"/>
            <a:endParaRPr lang="en-US" sz="3100" dirty="0"/>
          </a:p>
          <a:p>
            <a:pPr lvl="1"/>
            <a:r>
              <a:rPr lang="en-US" sz="3100" dirty="0"/>
              <a:t>2 clinicians funded by the City (rather than officer/clinician team)</a:t>
            </a:r>
          </a:p>
          <a:p>
            <a:pPr lvl="1"/>
            <a:endParaRPr lang="en-US" sz="3100" dirty="0"/>
          </a:p>
          <a:p>
            <a:pPr lvl="1"/>
            <a:r>
              <a:rPr lang="en-US" sz="3100" dirty="0"/>
              <a:t>Reportedly reduced police contacts by 70% in the first six months</a:t>
            </a:r>
          </a:p>
          <a:p>
            <a:pPr lvl="1" algn="r"/>
            <a:r>
              <a:rPr lang="en-US" sz="3100" dirty="0"/>
              <a:t>(Houston PD, 2010)</a:t>
            </a:r>
          </a:p>
          <a:p>
            <a:pPr lvl="1" algn="r"/>
            <a:endParaRPr lang="en-US" sz="3100" dirty="0"/>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xmlns="" id="{19E613B3-11DA-45C0-9500-8BF1E4A2D5C2}"/>
              </a:ext>
            </a:extLst>
          </p:cNvPr>
          <p:cNvPicPr>
            <a:picLocks noChangeAspect="1"/>
          </p:cNvPicPr>
          <p:nvPr/>
        </p:nvPicPr>
        <p:blipFill>
          <a:blip r:embed="rId3"/>
          <a:stretch>
            <a:fillRect/>
          </a:stretch>
        </p:blipFill>
        <p:spPr>
          <a:xfrm>
            <a:off x="10514512" y="2341232"/>
            <a:ext cx="1146147" cy="1146147"/>
          </a:xfrm>
          <a:prstGeom prst="rect">
            <a:avLst/>
          </a:prstGeom>
        </p:spPr>
      </p:pic>
    </p:spTree>
    <p:extLst>
      <p:ext uri="{BB962C8B-B14F-4D97-AF65-F5344CB8AC3E}">
        <p14:creationId xmlns:p14="http://schemas.microsoft.com/office/powerpoint/2010/main" val="73893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32C95-02E8-46B7-9C36-8D0AC6D11E27}"/>
              </a:ext>
            </a:extLst>
          </p:cNvPr>
          <p:cNvSpPr>
            <a:spLocks noGrp="1"/>
          </p:cNvSpPr>
          <p:nvPr>
            <p:ph type="title"/>
          </p:nvPr>
        </p:nvSpPr>
        <p:spPr>
          <a:xfrm>
            <a:off x="609600" y="1198232"/>
            <a:ext cx="10972800" cy="1143000"/>
          </a:xfrm>
          <a:prstGeom prst="rect">
            <a:avLst/>
          </a:prstGeom>
        </p:spPr>
        <p:txBody>
          <a:bodyPr anchor="ctr">
            <a:normAutofit/>
          </a:bodyPr>
          <a:lstStyle/>
          <a:p>
            <a:r>
              <a:rPr lang="en-US" dirty="0"/>
              <a:t>Recommendations for Research </a:t>
            </a:r>
          </a:p>
        </p:txBody>
      </p:sp>
      <p:pic>
        <p:nvPicPr>
          <p:cNvPr id="6" name="Picture 5">
            <a:extLst>
              <a:ext uri="{FF2B5EF4-FFF2-40B4-BE49-F238E27FC236}">
                <a16:creationId xmlns:a16="http://schemas.microsoft.com/office/drawing/2014/main" xmlns="" id="{7DCB927C-CD2E-4667-B2ED-1F8643AFEF0B}"/>
              </a:ext>
            </a:extLst>
          </p:cNvPr>
          <p:cNvPicPr>
            <a:picLocks noChangeAspect="1"/>
          </p:cNvPicPr>
          <p:nvPr/>
        </p:nvPicPr>
        <p:blipFill>
          <a:blip r:embed="rId3"/>
          <a:stretch>
            <a:fillRect/>
          </a:stretch>
        </p:blipFill>
        <p:spPr>
          <a:xfrm>
            <a:off x="673298" y="2616847"/>
            <a:ext cx="5257403" cy="3509317"/>
          </a:xfrm>
          <a:prstGeom prst="rect">
            <a:avLst/>
          </a:prstGeom>
          <a:noFill/>
        </p:spPr>
      </p:pic>
      <p:graphicFrame>
        <p:nvGraphicFramePr>
          <p:cNvPr id="5" name="Content Placeholder 2">
            <a:extLst>
              <a:ext uri="{FF2B5EF4-FFF2-40B4-BE49-F238E27FC236}">
                <a16:creationId xmlns:a16="http://schemas.microsoft.com/office/drawing/2014/main" xmlns="" id="{029CCB16-12AA-4630-98EB-59BA8A34B31C}"/>
              </a:ext>
            </a:extLst>
          </p:cNvPr>
          <p:cNvGraphicFramePr>
            <a:graphicFrameLocks noGrp="1"/>
          </p:cNvGraphicFramePr>
          <p:nvPr>
            <p:ph sz="half" idx="2"/>
            <p:extLst>
              <p:ext uri="{D42A27DB-BD31-4B8C-83A1-F6EECF244321}">
                <p14:modId xmlns:p14="http://schemas.microsoft.com/office/powerpoint/2010/main" val="381418705"/>
              </p:ext>
            </p:extLst>
          </p:nvPr>
        </p:nvGraphicFramePr>
        <p:xfrm>
          <a:off x="6197600" y="2616847"/>
          <a:ext cx="5384800" cy="3509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450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8198A-433D-4947-B54B-7FA0167A2004}"/>
              </a:ext>
            </a:extLst>
          </p:cNvPr>
          <p:cNvSpPr>
            <a:spLocks noGrp="1"/>
          </p:cNvSpPr>
          <p:nvPr>
            <p:ph type="title"/>
          </p:nvPr>
        </p:nvSpPr>
        <p:spPr>
          <a:xfrm>
            <a:off x="609600" y="1198232"/>
            <a:ext cx="10972800" cy="1143000"/>
          </a:xfrm>
          <a:prstGeom prst="rect">
            <a:avLst/>
          </a:prstGeom>
        </p:spPr>
        <p:txBody>
          <a:bodyPr anchor="ctr">
            <a:normAutofit/>
          </a:bodyPr>
          <a:lstStyle/>
          <a:p>
            <a:r>
              <a:rPr lang="en-US" sz="4900" dirty="0"/>
              <a:t>Mental Health Flag / Phone Support</a:t>
            </a:r>
          </a:p>
        </p:txBody>
      </p:sp>
      <p:graphicFrame>
        <p:nvGraphicFramePr>
          <p:cNvPr id="7" name="Content Placeholder 4">
            <a:extLst>
              <a:ext uri="{FF2B5EF4-FFF2-40B4-BE49-F238E27FC236}">
                <a16:creationId xmlns:a16="http://schemas.microsoft.com/office/drawing/2014/main" xmlns="" id="{A283DA00-9EE3-433F-A254-4B401C4595BB}"/>
              </a:ext>
            </a:extLst>
          </p:cNvPr>
          <p:cNvGraphicFramePr>
            <a:graphicFrameLocks noGrp="1"/>
          </p:cNvGraphicFramePr>
          <p:nvPr>
            <p:ph idx="1"/>
            <p:extLst>
              <p:ext uri="{D42A27DB-BD31-4B8C-83A1-F6EECF244321}">
                <p14:modId xmlns:p14="http://schemas.microsoft.com/office/powerpoint/2010/main" val="1040787431"/>
              </p:ext>
            </p:extLst>
          </p:nvPr>
        </p:nvGraphicFramePr>
        <p:xfrm>
          <a:off x="609600" y="2578364"/>
          <a:ext cx="10972800" cy="35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35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937C5-4CF9-4BEE-9471-29DD09B91D0B}"/>
              </a:ext>
            </a:extLst>
          </p:cNvPr>
          <p:cNvSpPr>
            <a:spLocks noGrp="1"/>
          </p:cNvSpPr>
          <p:nvPr>
            <p:ph type="title"/>
          </p:nvPr>
        </p:nvSpPr>
        <p:spPr/>
        <p:txBody>
          <a:bodyPr>
            <a:noAutofit/>
          </a:bodyPr>
          <a:lstStyle/>
          <a:p>
            <a:r>
              <a:rPr lang="en-US" sz="4400" dirty="0"/>
              <a:t>Research to date on Mental Health Flagging Approaches</a:t>
            </a:r>
          </a:p>
        </p:txBody>
      </p:sp>
      <p:sp>
        <p:nvSpPr>
          <p:cNvPr id="3" name="Content Placeholder 2">
            <a:extLst>
              <a:ext uri="{FF2B5EF4-FFF2-40B4-BE49-F238E27FC236}">
                <a16:creationId xmlns:a16="http://schemas.microsoft.com/office/drawing/2014/main" xmlns="" id="{020D9C38-9A28-4BA2-B49D-E51591DB7294}"/>
              </a:ext>
            </a:extLst>
          </p:cNvPr>
          <p:cNvSpPr>
            <a:spLocks noGrp="1"/>
          </p:cNvSpPr>
          <p:nvPr>
            <p:ph idx="1"/>
          </p:nvPr>
        </p:nvSpPr>
        <p:spPr/>
        <p:txBody>
          <a:bodyPr>
            <a:normAutofit/>
          </a:bodyPr>
          <a:lstStyle/>
          <a:p>
            <a:r>
              <a:rPr lang="en-US" sz="2400" dirty="0"/>
              <a:t>Compton et al. (2017) created and studied a “linkage system” to notify responding officers and provide immediate access to a mental health professional via telephone</a:t>
            </a:r>
          </a:p>
          <a:p>
            <a:r>
              <a:rPr lang="en-US" sz="2400" dirty="0"/>
              <a:t>Developed by the Georgia Crime Information Center, the background-check mechanism is used to post an alert that a person has a mental health condition and has given consent for the officer to talk by phone with a mental health professional in the public mental health system where the subject is or was in treatment</a:t>
            </a:r>
          </a:p>
        </p:txBody>
      </p:sp>
    </p:spTree>
    <p:extLst>
      <p:ext uri="{BB962C8B-B14F-4D97-AF65-F5344CB8AC3E}">
        <p14:creationId xmlns:p14="http://schemas.microsoft.com/office/powerpoint/2010/main" val="15300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EC20C-44E9-40A9-BA54-E8586F1644DA}"/>
              </a:ext>
            </a:extLst>
          </p:cNvPr>
          <p:cNvSpPr>
            <a:spLocks noGrp="1"/>
          </p:cNvSpPr>
          <p:nvPr>
            <p:ph type="title"/>
          </p:nvPr>
        </p:nvSpPr>
        <p:spPr>
          <a:xfrm>
            <a:off x="593123" y="926383"/>
            <a:ext cx="10972800" cy="1143000"/>
          </a:xfrm>
        </p:spPr>
        <p:txBody>
          <a:bodyPr>
            <a:noAutofit/>
          </a:bodyPr>
          <a:lstStyle/>
          <a:p>
            <a:r>
              <a:rPr lang="en-US" sz="4400" dirty="0"/>
              <a:t>Research to date on Mental Health Flagging Approaches</a:t>
            </a:r>
          </a:p>
        </p:txBody>
      </p:sp>
      <p:sp>
        <p:nvSpPr>
          <p:cNvPr id="3" name="Content Placeholder 2">
            <a:extLst>
              <a:ext uri="{FF2B5EF4-FFF2-40B4-BE49-F238E27FC236}">
                <a16:creationId xmlns:a16="http://schemas.microsoft.com/office/drawing/2014/main" xmlns="" id="{42F1A923-6647-4A61-89A6-230993C6EA32}"/>
              </a:ext>
            </a:extLst>
          </p:cNvPr>
          <p:cNvSpPr>
            <a:spLocks noGrp="1"/>
          </p:cNvSpPr>
          <p:nvPr>
            <p:ph idx="1"/>
          </p:nvPr>
        </p:nvSpPr>
        <p:spPr>
          <a:xfrm>
            <a:off x="420129" y="2323070"/>
            <a:ext cx="11590637" cy="4275438"/>
          </a:xfrm>
        </p:spPr>
        <p:txBody>
          <a:bodyPr>
            <a:noAutofit/>
          </a:bodyPr>
          <a:lstStyle/>
          <a:p>
            <a:pPr marL="0" indent="0">
              <a:buNone/>
            </a:pPr>
            <a:r>
              <a:rPr lang="en-US" sz="2200" dirty="0"/>
              <a:t>The linkage system consists of three steps.</a:t>
            </a:r>
          </a:p>
          <a:p>
            <a:pPr marL="0" indent="0">
              <a:buNone/>
            </a:pPr>
            <a:r>
              <a:rPr lang="en-US" sz="2200" dirty="0"/>
              <a:t>1. Outpatients with a serious mental illness and an arrest history give consent for a brief disclosure of their mental health status in the state’s crime information system and for an officer to talk with a “linkage specialist” if an encounter occurs. This consent waives HIPAA protections that would otherwise prohibit responders and providers from conversing.</a:t>
            </a:r>
          </a:p>
          <a:p>
            <a:pPr marL="0" indent="0">
              <a:buNone/>
            </a:pPr>
            <a:r>
              <a:rPr lang="en-US" sz="2200" dirty="0"/>
              <a:t>2. If officer has an encounter with an enrolled patient and runs the individual’s name or other identifiers as an inquiry / background check, they receive an electronic message—in the inquiry output on their standard in-car laptop or via dispatch—that the person has special mental health considerations and is directed to call for more information. (The phone number provided connects to a linkage specialist in the local mental health system.)</a:t>
            </a:r>
          </a:p>
          <a:p>
            <a:pPr marL="0" indent="0">
              <a:buNone/>
            </a:pPr>
            <a:r>
              <a:rPr lang="en-US" sz="2200" dirty="0"/>
              <a:t>3. The linkage specialist gives brief telephone assistance to the officer, thinking through observed behaviors and potential dispositions. </a:t>
            </a:r>
          </a:p>
        </p:txBody>
      </p:sp>
    </p:spTree>
    <p:extLst>
      <p:ext uri="{BB962C8B-B14F-4D97-AF65-F5344CB8AC3E}">
        <p14:creationId xmlns:p14="http://schemas.microsoft.com/office/powerpoint/2010/main" val="125615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33020-984C-4375-B4C6-047610735A97}"/>
              </a:ext>
            </a:extLst>
          </p:cNvPr>
          <p:cNvSpPr>
            <a:spLocks noGrp="1"/>
          </p:cNvSpPr>
          <p:nvPr>
            <p:ph type="title"/>
          </p:nvPr>
        </p:nvSpPr>
        <p:spPr/>
        <p:txBody>
          <a:bodyPr>
            <a:noAutofit/>
          </a:bodyPr>
          <a:lstStyle/>
          <a:p>
            <a:r>
              <a:rPr lang="en-US" sz="4400" dirty="0"/>
              <a:t>Research to date on Mental Health Flagging Approaches</a:t>
            </a:r>
          </a:p>
        </p:txBody>
      </p:sp>
      <p:sp>
        <p:nvSpPr>
          <p:cNvPr id="3" name="Content Placeholder 2">
            <a:extLst>
              <a:ext uri="{FF2B5EF4-FFF2-40B4-BE49-F238E27FC236}">
                <a16:creationId xmlns:a16="http://schemas.microsoft.com/office/drawing/2014/main" xmlns="" id="{9DBFAADE-B309-41A8-8BDA-0B4F00278DAF}"/>
              </a:ext>
            </a:extLst>
          </p:cNvPr>
          <p:cNvSpPr>
            <a:spLocks noGrp="1"/>
          </p:cNvSpPr>
          <p:nvPr>
            <p:ph idx="1"/>
          </p:nvPr>
        </p:nvSpPr>
        <p:spPr/>
        <p:txBody>
          <a:bodyPr>
            <a:normAutofit/>
          </a:bodyPr>
          <a:lstStyle/>
          <a:p>
            <a:r>
              <a:rPr lang="en-US" sz="2400" dirty="0"/>
              <a:t>A randomized, controlled trial is currently underway in a number of outpatient mental health clinics in Atlanta, Georgia and southeast Georgia</a:t>
            </a:r>
          </a:p>
        </p:txBody>
      </p:sp>
    </p:spTree>
    <p:extLst>
      <p:ext uri="{BB962C8B-B14F-4D97-AF65-F5344CB8AC3E}">
        <p14:creationId xmlns:p14="http://schemas.microsoft.com/office/powerpoint/2010/main" val="3757700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03FF1-C72E-482D-B5DA-D1533FE72158}"/>
              </a:ext>
            </a:extLst>
          </p:cNvPr>
          <p:cNvSpPr>
            <a:spLocks noGrp="1"/>
          </p:cNvSpPr>
          <p:nvPr>
            <p:ph type="title"/>
          </p:nvPr>
        </p:nvSpPr>
        <p:spPr/>
        <p:txBody>
          <a:bodyPr>
            <a:normAutofit/>
          </a:bodyPr>
          <a:lstStyle/>
          <a:p>
            <a:r>
              <a:rPr lang="en-US" sz="4400" dirty="0"/>
              <a:t>Recommendations for Research</a:t>
            </a:r>
          </a:p>
        </p:txBody>
      </p:sp>
      <p:sp>
        <p:nvSpPr>
          <p:cNvPr id="3" name="Content Placeholder 2">
            <a:extLst>
              <a:ext uri="{FF2B5EF4-FFF2-40B4-BE49-F238E27FC236}">
                <a16:creationId xmlns:a16="http://schemas.microsoft.com/office/drawing/2014/main" xmlns="" id="{6E97C8DD-DAFB-4A78-806C-C95E7D979EA6}"/>
              </a:ext>
            </a:extLst>
          </p:cNvPr>
          <p:cNvSpPr>
            <a:spLocks noGrp="1"/>
          </p:cNvSpPr>
          <p:nvPr>
            <p:ph idx="1"/>
          </p:nvPr>
        </p:nvSpPr>
        <p:spPr/>
        <p:txBody>
          <a:bodyPr>
            <a:normAutofit fontScale="85000" lnSpcReduction="20000"/>
          </a:bodyPr>
          <a:lstStyle/>
          <a:p>
            <a:r>
              <a:rPr lang="en-US" sz="3400" dirty="0"/>
              <a:t>Descriptive research on variations of the model</a:t>
            </a:r>
          </a:p>
          <a:p>
            <a:r>
              <a:rPr lang="en-US" sz="3400" dirty="0"/>
              <a:t>Stakeholder acceptability, uptake/enrollment and usage</a:t>
            </a:r>
          </a:p>
          <a:p>
            <a:r>
              <a:rPr lang="en-US" sz="3400" dirty="0"/>
              <a:t>Impact on safety, immediate call resolution, subsequent police/emergency service contacts, hospitalizations, and MH and CJ outcomes</a:t>
            </a:r>
          </a:p>
          <a:p>
            <a:r>
              <a:rPr lang="en-US" sz="3400" dirty="0"/>
              <a:t>Effectiveness of models for subpopulations (e.g., individuals with SMI, I/DD, co-occurring disorders)</a:t>
            </a:r>
          </a:p>
          <a:p>
            <a:r>
              <a:rPr lang="en-US" sz="3400" dirty="0"/>
              <a:t>Cost effectiveness</a:t>
            </a:r>
          </a:p>
          <a:p>
            <a:pPr marL="0" indent="0">
              <a:buNone/>
            </a:pPr>
            <a:endParaRPr lang="en-US" dirty="0"/>
          </a:p>
        </p:txBody>
      </p:sp>
    </p:spTree>
    <p:extLst>
      <p:ext uri="{BB962C8B-B14F-4D97-AF65-F5344CB8AC3E}">
        <p14:creationId xmlns:p14="http://schemas.microsoft.com/office/powerpoint/2010/main" val="890791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094E4-EB22-4613-9162-A48FD2FAC739}"/>
              </a:ext>
            </a:extLst>
          </p:cNvPr>
          <p:cNvSpPr>
            <a:spLocks noGrp="1"/>
          </p:cNvSpPr>
          <p:nvPr>
            <p:ph type="title"/>
          </p:nvPr>
        </p:nvSpPr>
        <p:spPr>
          <a:xfrm>
            <a:off x="609600" y="1198232"/>
            <a:ext cx="10972800" cy="1143000"/>
          </a:xfrm>
          <a:prstGeom prst="rect">
            <a:avLst/>
          </a:prstGeom>
        </p:spPr>
        <p:txBody>
          <a:bodyPr anchor="ctr">
            <a:noAutofit/>
          </a:bodyPr>
          <a:lstStyle/>
          <a:p>
            <a:pPr>
              <a:lnSpc>
                <a:spcPct val="90000"/>
              </a:lnSpc>
            </a:pPr>
            <a:r>
              <a:rPr lang="en-US" sz="4400" dirty="0"/>
              <a:t>Stand-Alone Mental Health /</a:t>
            </a:r>
            <a:br>
              <a:rPr lang="en-US" sz="4400" dirty="0"/>
            </a:br>
            <a:r>
              <a:rPr lang="en-US" sz="4400" dirty="0"/>
              <a:t>De-Escalation Training</a:t>
            </a:r>
          </a:p>
        </p:txBody>
      </p:sp>
      <p:sp>
        <p:nvSpPr>
          <p:cNvPr id="3" name="Content Placeholder 2">
            <a:extLst>
              <a:ext uri="{FF2B5EF4-FFF2-40B4-BE49-F238E27FC236}">
                <a16:creationId xmlns:a16="http://schemas.microsoft.com/office/drawing/2014/main" xmlns="" id="{8912C27D-B7AB-442F-BD17-8FCCABF3AC62}"/>
              </a:ext>
            </a:extLst>
          </p:cNvPr>
          <p:cNvSpPr>
            <a:spLocks noGrp="1"/>
          </p:cNvSpPr>
          <p:nvPr>
            <p:ph sz="half" idx="1"/>
          </p:nvPr>
        </p:nvSpPr>
        <p:spPr>
          <a:xfrm>
            <a:off x="259492" y="2616847"/>
            <a:ext cx="8367839" cy="4080515"/>
          </a:xfrm>
          <a:prstGeom prst="rect">
            <a:avLst/>
          </a:prstGeom>
        </p:spPr>
        <p:txBody>
          <a:bodyPr>
            <a:noAutofit/>
          </a:bodyPr>
          <a:lstStyle/>
          <a:p>
            <a:pPr marL="0" indent="0">
              <a:lnSpc>
                <a:spcPct val="90000"/>
              </a:lnSpc>
              <a:buNone/>
            </a:pPr>
            <a:r>
              <a:rPr lang="en-US" sz="2400" dirty="0"/>
              <a:t>Some communities are mandating some level of mental health training for all sworn personnel.  Some states (e.g., Illinois) have recently passed 8-hour training requirements</a:t>
            </a:r>
          </a:p>
          <a:p>
            <a:pPr lvl="1">
              <a:lnSpc>
                <a:spcPct val="90000"/>
              </a:lnSpc>
            </a:pPr>
            <a:r>
              <a:rPr lang="en-US" sz="2400" dirty="0"/>
              <a:t>Mental Health First Aid for Public Safety</a:t>
            </a:r>
          </a:p>
          <a:p>
            <a:pPr lvl="1">
              <a:lnSpc>
                <a:spcPct val="90000"/>
              </a:lnSpc>
            </a:pPr>
            <a:r>
              <a:rPr lang="en-US" sz="2400" dirty="0"/>
              <a:t>Integrating Communications, Assessment, and Tactics (ICAT) training (PERF)</a:t>
            </a:r>
          </a:p>
          <a:p>
            <a:pPr lvl="1">
              <a:lnSpc>
                <a:spcPct val="90000"/>
              </a:lnSpc>
            </a:pPr>
            <a:r>
              <a:rPr lang="en-US" sz="2400" dirty="0"/>
              <a:t>Agency-developed trainings of 8-16 hours</a:t>
            </a:r>
          </a:p>
          <a:p>
            <a:pPr lvl="1">
              <a:lnSpc>
                <a:spcPct val="90000"/>
              </a:lnSpc>
            </a:pPr>
            <a:r>
              <a:rPr lang="en-US" sz="2400" dirty="0"/>
              <a:t>Some agencies are using 40-hour CIT training in this way; this may not be the optimal approach and is expensive</a:t>
            </a:r>
          </a:p>
          <a:p>
            <a:pPr lvl="1">
              <a:lnSpc>
                <a:spcPct val="90000"/>
              </a:lnSpc>
            </a:pPr>
            <a:r>
              <a:rPr lang="en-US" sz="2400" dirty="0"/>
              <a:t>So far, no research to provide guidance </a:t>
            </a:r>
          </a:p>
        </p:txBody>
      </p:sp>
      <p:pic>
        <p:nvPicPr>
          <p:cNvPr id="4" name="Content Placeholder 3">
            <a:extLst>
              <a:ext uri="{FF2B5EF4-FFF2-40B4-BE49-F238E27FC236}">
                <a16:creationId xmlns:a16="http://schemas.microsoft.com/office/drawing/2014/main" xmlns="" id="{187B65A0-F5FB-47C9-9A92-7089B1F6BBCB}"/>
              </a:ext>
            </a:extLst>
          </p:cNvPr>
          <p:cNvPicPr>
            <a:picLocks noGrp="1" noChangeAspect="1"/>
          </p:cNvPicPr>
          <p:nvPr>
            <p:ph sz="half" idx="2"/>
          </p:nvPr>
        </p:nvPicPr>
        <p:blipFill>
          <a:blip r:embed="rId3"/>
          <a:stretch>
            <a:fillRect/>
          </a:stretch>
        </p:blipFill>
        <p:spPr>
          <a:xfrm>
            <a:off x="9422669" y="2095500"/>
            <a:ext cx="1714500" cy="2667000"/>
          </a:xfrm>
          <a:prstGeom prst="rect">
            <a:avLst/>
          </a:prstGeom>
        </p:spPr>
      </p:pic>
      <p:pic>
        <p:nvPicPr>
          <p:cNvPr id="5" name="Picture 4">
            <a:extLst>
              <a:ext uri="{FF2B5EF4-FFF2-40B4-BE49-F238E27FC236}">
                <a16:creationId xmlns:a16="http://schemas.microsoft.com/office/drawing/2014/main" xmlns="" id="{45AF14C4-8E9F-467D-ACC5-EEFF98232595}"/>
              </a:ext>
            </a:extLst>
          </p:cNvPr>
          <p:cNvPicPr>
            <a:picLocks noChangeAspect="1"/>
          </p:cNvPicPr>
          <p:nvPr/>
        </p:nvPicPr>
        <p:blipFill>
          <a:blip r:embed="rId4"/>
          <a:stretch>
            <a:fillRect/>
          </a:stretch>
        </p:blipFill>
        <p:spPr>
          <a:xfrm>
            <a:off x="8627332" y="5055702"/>
            <a:ext cx="3305175" cy="1381125"/>
          </a:xfrm>
          <a:prstGeom prst="rect">
            <a:avLst/>
          </a:prstGeom>
        </p:spPr>
      </p:pic>
    </p:spTree>
    <p:extLst>
      <p:ext uri="{BB962C8B-B14F-4D97-AF65-F5344CB8AC3E}">
        <p14:creationId xmlns:p14="http://schemas.microsoft.com/office/powerpoint/2010/main" val="234564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DE338-A6A3-4668-AA0B-9334BE26D52C}"/>
              </a:ext>
            </a:extLst>
          </p:cNvPr>
          <p:cNvSpPr>
            <a:spLocks noGrp="1"/>
          </p:cNvSpPr>
          <p:nvPr>
            <p:ph type="title"/>
          </p:nvPr>
        </p:nvSpPr>
        <p:spPr>
          <a:xfrm>
            <a:off x="457200" y="1037594"/>
            <a:ext cx="11125200" cy="1143000"/>
          </a:xfrm>
        </p:spPr>
        <p:txBody>
          <a:bodyPr>
            <a:noAutofit/>
          </a:bodyPr>
          <a:lstStyle/>
          <a:p>
            <a:r>
              <a:rPr lang="en-US" sz="4400" dirty="0"/>
              <a:t>Research on Stand-Alone Mental Health / De-Escalation Training</a:t>
            </a:r>
          </a:p>
        </p:txBody>
      </p:sp>
      <p:sp>
        <p:nvSpPr>
          <p:cNvPr id="3" name="Content Placeholder 2">
            <a:extLst>
              <a:ext uri="{FF2B5EF4-FFF2-40B4-BE49-F238E27FC236}">
                <a16:creationId xmlns:a16="http://schemas.microsoft.com/office/drawing/2014/main" xmlns="" id="{43F87C36-937E-40B5-9ACA-EF879258E6A5}"/>
              </a:ext>
            </a:extLst>
          </p:cNvPr>
          <p:cNvSpPr>
            <a:spLocks noGrp="1"/>
          </p:cNvSpPr>
          <p:nvPr>
            <p:ph idx="1"/>
          </p:nvPr>
        </p:nvSpPr>
        <p:spPr>
          <a:xfrm>
            <a:off x="609600" y="2421924"/>
            <a:ext cx="10972800" cy="4436076"/>
          </a:xfrm>
        </p:spPr>
        <p:txBody>
          <a:bodyPr>
            <a:normAutofit lnSpcReduction="10000"/>
          </a:bodyPr>
          <a:lstStyle/>
          <a:p>
            <a:r>
              <a:rPr lang="en-US" sz="2400" dirty="0"/>
              <a:t>Scan of mental health trainings for police in Canada found common elements:</a:t>
            </a:r>
          </a:p>
          <a:p>
            <a:pPr lvl="1"/>
            <a:r>
              <a:rPr lang="en-US" sz="2400" dirty="0"/>
              <a:t>signs and symptoms of major mental disorders, other disorders affecting cognition and emotions, and substance use disorders </a:t>
            </a:r>
          </a:p>
          <a:p>
            <a:pPr lvl="1"/>
            <a:r>
              <a:rPr lang="en-US" sz="2400" dirty="0"/>
              <a:t>assessment of suicidal intent </a:t>
            </a:r>
          </a:p>
          <a:p>
            <a:pPr lvl="1"/>
            <a:r>
              <a:rPr lang="en-US" sz="2400" dirty="0"/>
              <a:t>de-escalation and behavioral management techniques </a:t>
            </a:r>
          </a:p>
          <a:p>
            <a:pPr lvl="1"/>
            <a:r>
              <a:rPr lang="en-US" sz="2400" dirty="0"/>
              <a:t>relevant mental health policies</a:t>
            </a:r>
          </a:p>
          <a:p>
            <a:pPr lvl="1"/>
            <a:r>
              <a:rPr lang="en-US" sz="2400" dirty="0"/>
              <a:t>available mental health services</a:t>
            </a:r>
          </a:p>
          <a:p>
            <a:r>
              <a:rPr lang="en-US" sz="2400" dirty="0"/>
              <a:t>Variation in length and inclusion of mental health professionals and persons with lived experience</a:t>
            </a:r>
          </a:p>
          <a:p>
            <a:pPr marL="0" indent="0" algn="r">
              <a:buNone/>
            </a:pPr>
            <a:r>
              <a:rPr lang="en-US" sz="1600" dirty="0"/>
              <a:t>Coleman &amp; Cotton, 2014</a:t>
            </a:r>
          </a:p>
        </p:txBody>
      </p:sp>
    </p:spTree>
    <p:extLst>
      <p:ext uri="{BB962C8B-B14F-4D97-AF65-F5344CB8AC3E}">
        <p14:creationId xmlns:p14="http://schemas.microsoft.com/office/powerpoint/2010/main" val="145853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EDE22-243F-4284-BBCB-ECACDC3FBBD7}"/>
              </a:ext>
            </a:extLst>
          </p:cNvPr>
          <p:cNvSpPr>
            <a:spLocks noGrp="1"/>
          </p:cNvSpPr>
          <p:nvPr>
            <p:ph type="title"/>
          </p:nvPr>
        </p:nvSpPr>
        <p:spPr>
          <a:xfrm>
            <a:off x="609600" y="1025237"/>
            <a:ext cx="10972800" cy="1143000"/>
          </a:xfrm>
        </p:spPr>
        <p:txBody>
          <a:bodyPr>
            <a:noAutofit/>
          </a:bodyPr>
          <a:lstStyle/>
          <a:p>
            <a:r>
              <a:rPr lang="en-US" sz="4400" dirty="0"/>
              <a:t>Acknowledgements: Serving Safely Research &amp; Evaluation Committee</a:t>
            </a:r>
          </a:p>
        </p:txBody>
      </p:sp>
      <p:sp>
        <p:nvSpPr>
          <p:cNvPr id="3" name="Content Placeholder 2">
            <a:extLst>
              <a:ext uri="{FF2B5EF4-FFF2-40B4-BE49-F238E27FC236}">
                <a16:creationId xmlns:a16="http://schemas.microsoft.com/office/drawing/2014/main" xmlns="" id="{3A050FEE-7E1C-46BB-8C2D-C0B7567197D3}"/>
              </a:ext>
            </a:extLst>
          </p:cNvPr>
          <p:cNvSpPr>
            <a:spLocks noGrp="1"/>
          </p:cNvSpPr>
          <p:nvPr>
            <p:ph idx="1"/>
          </p:nvPr>
        </p:nvSpPr>
        <p:spPr>
          <a:xfrm>
            <a:off x="313038" y="2355942"/>
            <a:ext cx="11565924" cy="4106641"/>
          </a:xfrm>
        </p:spPr>
        <p:txBody>
          <a:bodyPr>
            <a:noAutofit/>
          </a:bodyPr>
          <a:lstStyle/>
          <a:p>
            <a:r>
              <a:rPr lang="en-US" sz="2400" dirty="0"/>
              <a:t>We prepared a </a:t>
            </a:r>
            <a:r>
              <a:rPr lang="en-US" sz="2400" i="1" dirty="0"/>
              <a:t>Literature Review </a:t>
            </a:r>
            <a:r>
              <a:rPr lang="en-US" sz="2400" dirty="0"/>
              <a:t>with input from members of the Research &amp; Evaluation Committee of Serving Safely. As part of its charge, we then developed a </a:t>
            </a:r>
            <a:r>
              <a:rPr lang="en-US" sz="2400" i="1" dirty="0"/>
              <a:t>Research Agenda </a:t>
            </a:r>
            <a:r>
              <a:rPr lang="en-US" sz="2400" dirty="0"/>
              <a:t>for BJA and other federal agencies that considers the current research base, identifies gaps in knowledge, and lays out scalable research and evaluation options.</a:t>
            </a:r>
          </a:p>
          <a:p>
            <a:r>
              <a:rPr lang="en-US" sz="2400" dirty="0"/>
              <a:t>In order to complete this goal, the Research &amp; Evaluation Committee first identified existing models of partnership between police/law enforcement and mental health and developmental disability service providers to include in a comprehensive review of the literature. We then drafted the literature review. The Committee members reviewed the draft and provided written feedback through virtual convenings. All feedback was then integrated into the final report. </a:t>
            </a:r>
          </a:p>
        </p:txBody>
      </p:sp>
    </p:spTree>
    <p:extLst>
      <p:ext uri="{BB962C8B-B14F-4D97-AF65-F5344CB8AC3E}">
        <p14:creationId xmlns:p14="http://schemas.microsoft.com/office/powerpoint/2010/main" val="3847758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B15F76-1C63-476E-B905-B2788E5215EA}"/>
              </a:ext>
            </a:extLst>
          </p:cNvPr>
          <p:cNvSpPr>
            <a:spLocks noGrp="1"/>
          </p:cNvSpPr>
          <p:nvPr>
            <p:ph type="title"/>
          </p:nvPr>
        </p:nvSpPr>
        <p:spPr>
          <a:xfrm>
            <a:off x="469557" y="1198232"/>
            <a:ext cx="11112843" cy="1143000"/>
          </a:xfrm>
          <a:prstGeom prst="rect">
            <a:avLst/>
          </a:prstGeom>
        </p:spPr>
        <p:txBody>
          <a:bodyPr anchor="ctr">
            <a:noAutofit/>
          </a:bodyPr>
          <a:lstStyle/>
          <a:p>
            <a:pPr>
              <a:lnSpc>
                <a:spcPct val="90000"/>
              </a:lnSpc>
            </a:pPr>
            <a:r>
              <a:rPr lang="en-US" sz="4400" dirty="0"/>
              <a:t>Research on Stand-Alone Mental Health / De-Escalation Training</a:t>
            </a:r>
          </a:p>
        </p:txBody>
      </p:sp>
      <p:graphicFrame>
        <p:nvGraphicFramePr>
          <p:cNvPr id="5" name="Content Placeholder 2">
            <a:extLst>
              <a:ext uri="{FF2B5EF4-FFF2-40B4-BE49-F238E27FC236}">
                <a16:creationId xmlns:a16="http://schemas.microsoft.com/office/drawing/2014/main" xmlns="" id="{6ED569B1-CCDC-4FC8-BBEB-6EE05C66BCCF}"/>
              </a:ext>
            </a:extLst>
          </p:cNvPr>
          <p:cNvGraphicFramePr>
            <a:graphicFrameLocks noGrp="1"/>
          </p:cNvGraphicFramePr>
          <p:nvPr>
            <p:ph idx="1"/>
            <p:extLst>
              <p:ext uri="{D42A27DB-BD31-4B8C-83A1-F6EECF244321}">
                <p14:modId xmlns:p14="http://schemas.microsoft.com/office/powerpoint/2010/main" val="2098309319"/>
              </p:ext>
            </p:extLst>
          </p:nvPr>
        </p:nvGraphicFramePr>
        <p:xfrm>
          <a:off x="609600" y="2578364"/>
          <a:ext cx="10972800" cy="35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50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F7482-0DED-4373-9E51-8F4AC889B711}"/>
              </a:ext>
            </a:extLst>
          </p:cNvPr>
          <p:cNvSpPr>
            <a:spLocks noGrp="1"/>
          </p:cNvSpPr>
          <p:nvPr>
            <p:ph type="title"/>
          </p:nvPr>
        </p:nvSpPr>
        <p:spPr>
          <a:xfrm>
            <a:off x="609600" y="1198232"/>
            <a:ext cx="10972800" cy="1143000"/>
          </a:xfrm>
          <a:prstGeom prst="rect">
            <a:avLst/>
          </a:prstGeom>
        </p:spPr>
        <p:txBody>
          <a:bodyPr anchor="ctr">
            <a:normAutofit/>
          </a:bodyPr>
          <a:lstStyle/>
          <a:p>
            <a:r>
              <a:rPr lang="en-US" sz="4400" dirty="0"/>
              <a:t>Stand-Alone Trainings: I/DD Specific</a:t>
            </a:r>
          </a:p>
        </p:txBody>
      </p:sp>
      <p:sp>
        <p:nvSpPr>
          <p:cNvPr id="3" name="Content Placeholder 2">
            <a:extLst>
              <a:ext uri="{FF2B5EF4-FFF2-40B4-BE49-F238E27FC236}">
                <a16:creationId xmlns:a16="http://schemas.microsoft.com/office/drawing/2014/main" xmlns="" id="{334B0EA7-46B3-4D6B-B2AA-7F5F6F43F14E}"/>
              </a:ext>
            </a:extLst>
          </p:cNvPr>
          <p:cNvSpPr>
            <a:spLocks noGrp="1"/>
          </p:cNvSpPr>
          <p:nvPr>
            <p:ph sz="half" idx="1"/>
          </p:nvPr>
        </p:nvSpPr>
        <p:spPr>
          <a:xfrm>
            <a:off x="609600" y="2616847"/>
            <a:ext cx="5384800" cy="3509317"/>
          </a:xfrm>
          <a:prstGeom prst="rect">
            <a:avLst/>
          </a:prstGeom>
        </p:spPr>
        <p:txBody>
          <a:bodyPr>
            <a:normAutofit/>
          </a:bodyPr>
          <a:lstStyle/>
          <a:p>
            <a:pPr>
              <a:lnSpc>
                <a:spcPct val="90000"/>
              </a:lnSpc>
            </a:pPr>
            <a:r>
              <a:rPr lang="en-US" sz="2400" i="1" dirty="0"/>
              <a:t>Law Enforcement: Your Piece to the Autism Puzzle: </a:t>
            </a:r>
            <a:r>
              <a:rPr lang="en-US" sz="2400" dirty="0"/>
              <a:t>13-minute video </a:t>
            </a:r>
          </a:p>
          <a:p>
            <a:pPr lvl="1">
              <a:lnSpc>
                <a:spcPct val="90000"/>
              </a:lnSpc>
            </a:pPr>
            <a:r>
              <a:rPr lang="en-US" sz="2400" dirty="0"/>
              <a:t>RCT with survey completion pre training and immediately post found improvements in knowledge and confidence (</a:t>
            </a:r>
            <a:r>
              <a:rPr lang="en-US" sz="2400" dirty="0" err="1"/>
              <a:t>Teagardin</a:t>
            </a:r>
            <a:r>
              <a:rPr lang="en-US" sz="2400" dirty="0"/>
              <a:t> et al. 2012)</a:t>
            </a:r>
            <a:r>
              <a:rPr lang="en-US" sz="2400" i="1" dirty="0"/>
              <a:t> </a:t>
            </a:r>
          </a:p>
          <a:p>
            <a:pPr>
              <a:lnSpc>
                <a:spcPct val="90000"/>
              </a:lnSpc>
            </a:pPr>
            <a:endParaRPr lang="en-US" sz="2600" dirty="0"/>
          </a:p>
        </p:txBody>
      </p:sp>
      <p:pic>
        <p:nvPicPr>
          <p:cNvPr id="4" name="Picture 3">
            <a:extLst>
              <a:ext uri="{FF2B5EF4-FFF2-40B4-BE49-F238E27FC236}">
                <a16:creationId xmlns:a16="http://schemas.microsoft.com/office/drawing/2014/main" xmlns="" id="{C1798F68-A777-4349-B862-EF9D02C87723}"/>
              </a:ext>
            </a:extLst>
          </p:cNvPr>
          <p:cNvPicPr>
            <a:picLocks noChangeAspect="1"/>
          </p:cNvPicPr>
          <p:nvPr/>
        </p:nvPicPr>
        <p:blipFill>
          <a:blip r:embed="rId2"/>
          <a:stretch>
            <a:fillRect/>
          </a:stretch>
        </p:blipFill>
        <p:spPr>
          <a:xfrm>
            <a:off x="6197600" y="2803182"/>
            <a:ext cx="5384800" cy="3136646"/>
          </a:xfrm>
          <a:prstGeom prst="rect">
            <a:avLst/>
          </a:prstGeom>
          <a:noFill/>
        </p:spPr>
      </p:pic>
    </p:spTree>
    <p:extLst>
      <p:ext uri="{BB962C8B-B14F-4D97-AF65-F5344CB8AC3E}">
        <p14:creationId xmlns:p14="http://schemas.microsoft.com/office/powerpoint/2010/main" val="138040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4A31F-1FEE-47ED-8ECA-AF3F647D2E4F}"/>
              </a:ext>
            </a:extLst>
          </p:cNvPr>
          <p:cNvSpPr>
            <a:spLocks noGrp="1"/>
          </p:cNvSpPr>
          <p:nvPr>
            <p:ph type="title"/>
          </p:nvPr>
        </p:nvSpPr>
        <p:spPr>
          <a:xfrm>
            <a:off x="609600" y="1198232"/>
            <a:ext cx="10972800" cy="1143000"/>
          </a:xfrm>
          <a:prstGeom prst="rect">
            <a:avLst/>
          </a:prstGeom>
        </p:spPr>
        <p:txBody>
          <a:bodyPr anchor="ctr">
            <a:normAutofit/>
          </a:bodyPr>
          <a:lstStyle/>
          <a:p>
            <a:r>
              <a:rPr lang="en-US" dirty="0"/>
              <a:t>Research Recommendations </a:t>
            </a:r>
          </a:p>
        </p:txBody>
      </p:sp>
      <p:graphicFrame>
        <p:nvGraphicFramePr>
          <p:cNvPr id="5" name="Content Placeholder 2">
            <a:extLst>
              <a:ext uri="{FF2B5EF4-FFF2-40B4-BE49-F238E27FC236}">
                <a16:creationId xmlns:a16="http://schemas.microsoft.com/office/drawing/2014/main" xmlns="" id="{DDDEBE16-35EA-4798-929A-5D8D7FDEB2D7}"/>
              </a:ext>
            </a:extLst>
          </p:cNvPr>
          <p:cNvGraphicFramePr>
            <a:graphicFrameLocks noGrp="1"/>
          </p:cNvGraphicFramePr>
          <p:nvPr>
            <p:ph idx="1"/>
            <p:extLst>
              <p:ext uri="{D42A27DB-BD31-4B8C-83A1-F6EECF244321}">
                <p14:modId xmlns:p14="http://schemas.microsoft.com/office/powerpoint/2010/main" val="955810289"/>
              </p:ext>
            </p:extLst>
          </p:nvPr>
        </p:nvGraphicFramePr>
        <p:xfrm>
          <a:off x="609600" y="2578364"/>
          <a:ext cx="10972800" cy="35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095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3688F09-F6C7-4109-8F9D-F9FACE0F455F}"/>
              </a:ext>
            </a:extLst>
          </p:cNvPr>
          <p:cNvPicPr>
            <a:picLocks noChangeAspect="1"/>
          </p:cNvPicPr>
          <p:nvPr/>
        </p:nvPicPr>
        <p:blipFill>
          <a:blip r:embed="rId3"/>
          <a:stretch>
            <a:fillRect/>
          </a:stretch>
        </p:blipFill>
        <p:spPr>
          <a:xfrm>
            <a:off x="6398754" y="3012263"/>
            <a:ext cx="5273563" cy="3509317"/>
          </a:xfrm>
          <a:prstGeom prst="rect">
            <a:avLst/>
          </a:prstGeom>
          <a:noFill/>
        </p:spPr>
      </p:pic>
      <p:sp>
        <p:nvSpPr>
          <p:cNvPr id="2" name="Title 1">
            <a:extLst>
              <a:ext uri="{FF2B5EF4-FFF2-40B4-BE49-F238E27FC236}">
                <a16:creationId xmlns:a16="http://schemas.microsoft.com/office/drawing/2014/main" xmlns="" id="{FB49DEE1-F771-4180-A343-68E14C53B274}"/>
              </a:ext>
            </a:extLst>
          </p:cNvPr>
          <p:cNvSpPr>
            <a:spLocks noGrp="1"/>
          </p:cNvSpPr>
          <p:nvPr>
            <p:ph type="title"/>
          </p:nvPr>
        </p:nvSpPr>
        <p:spPr/>
        <p:txBody>
          <a:bodyPr>
            <a:normAutofit/>
          </a:bodyPr>
          <a:lstStyle/>
          <a:p>
            <a:r>
              <a:rPr lang="en-US" sz="4400" dirty="0"/>
              <a:t>I/DD-Specific Models and Strategies</a:t>
            </a:r>
          </a:p>
        </p:txBody>
      </p:sp>
      <p:sp>
        <p:nvSpPr>
          <p:cNvPr id="3" name="Content Placeholder 2">
            <a:extLst>
              <a:ext uri="{FF2B5EF4-FFF2-40B4-BE49-F238E27FC236}">
                <a16:creationId xmlns:a16="http://schemas.microsoft.com/office/drawing/2014/main" xmlns="" id="{7B7B28A4-3A6C-4128-90F6-0D3EF3D942BA}"/>
              </a:ext>
            </a:extLst>
          </p:cNvPr>
          <p:cNvSpPr>
            <a:spLocks noGrp="1"/>
          </p:cNvSpPr>
          <p:nvPr>
            <p:ph idx="1"/>
          </p:nvPr>
        </p:nvSpPr>
        <p:spPr/>
        <p:txBody>
          <a:bodyPr/>
          <a:lstStyle/>
          <a:p>
            <a:r>
              <a:rPr lang="en-US" sz="2400" i="1" dirty="0"/>
              <a:t>Pathways to Justice</a:t>
            </a:r>
          </a:p>
          <a:p>
            <a:r>
              <a:rPr lang="en-US" sz="2400" dirty="0"/>
              <a:t>Unpublished pilot evaluation of Pathways at 6 sites suggested:</a:t>
            </a:r>
          </a:p>
          <a:p>
            <a:pPr lvl="1">
              <a:lnSpc>
                <a:spcPct val="90000"/>
              </a:lnSpc>
            </a:pPr>
            <a:r>
              <a:rPr lang="en-US" sz="2400" dirty="0"/>
              <a:t>Participants were satisfied with training</a:t>
            </a:r>
          </a:p>
          <a:p>
            <a:pPr lvl="1">
              <a:lnSpc>
                <a:spcPct val="90000"/>
              </a:lnSpc>
            </a:pPr>
            <a:r>
              <a:rPr lang="en-US" sz="2400" dirty="0"/>
              <a:t>Disability Response Teams continued to meet</a:t>
            </a:r>
          </a:p>
          <a:p>
            <a:endParaRPr lang="en-US" dirty="0"/>
          </a:p>
          <a:p>
            <a:endParaRPr lang="en-US" dirty="0"/>
          </a:p>
        </p:txBody>
      </p:sp>
    </p:spTree>
    <p:extLst>
      <p:ext uri="{BB962C8B-B14F-4D97-AF65-F5344CB8AC3E}">
        <p14:creationId xmlns:p14="http://schemas.microsoft.com/office/powerpoint/2010/main" val="1327748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9FF3F-8722-4BB0-9493-1CFBC6FFFF6A}"/>
              </a:ext>
            </a:extLst>
          </p:cNvPr>
          <p:cNvSpPr>
            <a:spLocks noGrp="1"/>
          </p:cNvSpPr>
          <p:nvPr>
            <p:ph type="title"/>
          </p:nvPr>
        </p:nvSpPr>
        <p:spPr>
          <a:xfrm>
            <a:off x="448962" y="914027"/>
            <a:ext cx="10972800" cy="1143000"/>
          </a:xfrm>
        </p:spPr>
        <p:txBody>
          <a:bodyPr>
            <a:normAutofit/>
          </a:bodyPr>
          <a:lstStyle/>
          <a:p>
            <a:r>
              <a:rPr lang="en-US" sz="4400" dirty="0"/>
              <a:t>Recommendations for Research</a:t>
            </a:r>
          </a:p>
        </p:txBody>
      </p:sp>
      <p:sp>
        <p:nvSpPr>
          <p:cNvPr id="3" name="Content Placeholder 2">
            <a:extLst>
              <a:ext uri="{FF2B5EF4-FFF2-40B4-BE49-F238E27FC236}">
                <a16:creationId xmlns:a16="http://schemas.microsoft.com/office/drawing/2014/main" xmlns="" id="{FA3FA861-95E5-4639-A2F5-023EC1973439}"/>
              </a:ext>
            </a:extLst>
          </p:cNvPr>
          <p:cNvSpPr>
            <a:spLocks noGrp="1"/>
          </p:cNvSpPr>
          <p:nvPr>
            <p:ph idx="1"/>
          </p:nvPr>
        </p:nvSpPr>
        <p:spPr>
          <a:xfrm>
            <a:off x="448962" y="2057028"/>
            <a:ext cx="11133438" cy="4195492"/>
          </a:xfrm>
        </p:spPr>
        <p:txBody>
          <a:bodyPr>
            <a:normAutofit fontScale="70000" lnSpcReduction="20000"/>
          </a:bodyPr>
          <a:lstStyle/>
          <a:p>
            <a:r>
              <a:rPr lang="en-US" sz="3400" dirty="0"/>
              <a:t>Descriptive research examining service models </a:t>
            </a:r>
          </a:p>
          <a:p>
            <a:r>
              <a:rPr lang="en-US" sz="3400" dirty="0"/>
              <a:t>Formal research on Pathways to Justice and Disability Response Teams</a:t>
            </a:r>
          </a:p>
          <a:p>
            <a:r>
              <a:rPr lang="en-US" sz="3400" dirty="0"/>
              <a:t>Stakeholder acceptability </a:t>
            </a:r>
          </a:p>
          <a:p>
            <a:r>
              <a:rPr lang="en-US" sz="3400" dirty="0"/>
              <a:t>Experimental research testing the impact of service models on safety and call outcomes,  subsequent police/emergency service contacts, and MH &amp; CJ outcomes</a:t>
            </a:r>
          </a:p>
          <a:p>
            <a:r>
              <a:rPr lang="en-US" sz="3400" dirty="0"/>
              <a:t>Cost effectiveness</a:t>
            </a:r>
          </a:p>
          <a:p>
            <a:r>
              <a:rPr lang="en-US" sz="3400" dirty="0"/>
              <a:t>Research on the extent to which the non-I/DD-specific models are serving persons with I/DD and the extent to which the models are effectively serving this population</a:t>
            </a:r>
          </a:p>
          <a:p>
            <a:r>
              <a:rPr lang="en-US" sz="3400" dirty="0"/>
              <a:t>Research examining the cost effectiveness of such service models</a:t>
            </a:r>
          </a:p>
          <a:p>
            <a:endParaRPr lang="en-US" dirty="0"/>
          </a:p>
        </p:txBody>
      </p:sp>
    </p:spTree>
    <p:extLst>
      <p:ext uri="{BB962C8B-B14F-4D97-AF65-F5344CB8AC3E}">
        <p14:creationId xmlns:p14="http://schemas.microsoft.com/office/powerpoint/2010/main" val="2225647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096" y="1012004"/>
            <a:ext cx="3795091" cy="4795408"/>
          </a:xfrm>
        </p:spPr>
        <p:txBody>
          <a:bodyPr>
            <a:normAutofit/>
          </a:bodyPr>
          <a:lstStyle/>
          <a:p>
            <a:r>
              <a:rPr lang="en-US" dirty="0">
                <a:solidFill>
                  <a:schemeClr val="tx1"/>
                </a:solidFill>
              </a:rPr>
              <a:t>Promising Common Themes  </a:t>
            </a:r>
          </a:p>
        </p:txBody>
      </p:sp>
      <p:graphicFrame>
        <p:nvGraphicFramePr>
          <p:cNvPr id="5" name="Content Placeholder 2">
            <a:extLst>
              <a:ext uri="{FF2B5EF4-FFF2-40B4-BE49-F238E27FC236}">
                <a16:creationId xmlns:a16="http://schemas.microsoft.com/office/drawing/2014/main" xmlns="" id="{7E795503-371C-47C5-9454-A345F0D44D4B}"/>
              </a:ext>
            </a:extLst>
          </p:cNvPr>
          <p:cNvGraphicFramePr>
            <a:graphicFrameLocks noGrp="1"/>
          </p:cNvGraphicFramePr>
          <p:nvPr>
            <p:ph idx="1"/>
            <p:extLst>
              <p:ext uri="{D42A27DB-BD31-4B8C-83A1-F6EECF244321}">
                <p14:modId xmlns:p14="http://schemas.microsoft.com/office/powerpoint/2010/main" val="33510163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28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F1B4D-39AF-48CF-BA12-DB0C24303769}"/>
              </a:ext>
            </a:extLst>
          </p:cNvPr>
          <p:cNvSpPr>
            <a:spLocks noGrp="1"/>
          </p:cNvSpPr>
          <p:nvPr>
            <p:ph type="title"/>
          </p:nvPr>
        </p:nvSpPr>
        <p:spPr>
          <a:xfrm>
            <a:off x="6267100" y="2353728"/>
            <a:ext cx="4977976" cy="1454051"/>
          </a:xfrm>
        </p:spPr>
        <p:txBody>
          <a:bodyPr>
            <a:normAutofit fontScale="90000"/>
          </a:bodyPr>
          <a:lstStyle/>
          <a:p>
            <a:r>
              <a:rPr lang="en-US" dirty="0">
                <a:solidFill>
                  <a:srgbClr val="000000"/>
                </a:solidFill>
              </a:rPr>
              <a:t>Thank you!</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Questions?</a:t>
            </a:r>
          </a:p>
        </p:txBody>
      </p:sp>
      <p:pic>
        <p:nvPicPr>
          <p:cNvPr id="1029" name="Picture 2" descr="Image result for question mark clipart">
            <a:extLst>
              <a:ext uri="{FF2B5EF4-FFF2-40B4-BE49-F238E27FC236}">
                <a16:creationId xmlns:a16="http://schemas.microsoft.com/office/drawing/2014/main" xmlns="" id="{4F777E82-1ED5-491E-87FD-52F6D6ADA2E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6397" b="24000"/>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xmlns="" id="{7623CF0E-F854-49E2-8FBD-ED0C0659AA63}"/>
              </a:ext>
            </a:extLst>
          </p:cNvPr>
          <p:cNvSpPr txBox="1">
            <a:spLocks/>
          </p:cNvSpPr>
          <p:nvPr/>
        </p:nvSpPr>
        <p:spPr>
          <a:xfrm>
            <a:off x="4838041" y="4899185"/>
            <a:ext cx="9448800" cy="767429"/>
          </a:xfrm>
          <a:prstGeom prst="rect">
            <a:avLst/>
          </a:prstGeom>
        </p:spPr>
        <p:txBody>
          <a:bodyPr vert="horz" lIns="91440" tIns="45720" rIns="91440" bIns="45720" rtlCol="0">
            <a:normAutofit fontScale="25000" lnSpcReduction="20000"/>
          </a:bodyPr>
          <a:lstStyle>
            <a:lvl1pPr marL="457189" indent="-457189" algn="l" defTabSz="609585" rtl="0" eaLnBrk="1" latinLnBrk="0" hangingPunct="1">
              <a:spcBef>
                <a:spcPct val="20000"/>
              </a:spcBef>
              <a:buFont typeface="Arial"/>
              <a:buChar char="•"/>
              <a:defRPr sz="4267" kern="1200">
                <a:solidFill>
                  <a:schemeClr val="tx1">
                    <a:lumMod val="50000"/>
                    <a:lumOff val="50000"/>
                  </a:schemeClr>
                </a:solidFill>
                <a:latin typeface="Roboto"/>
                <a:ea typeface="+mn-ea"/>
                <a:cs typeface="Roboto"/>
              </a:defRPr>
            </a:lvl1pPr>
            <a:lvl2pPr marL="990575" indent="-380990" algn="l" defTabSz="609585" rtl="0" eaLnBrk="1" latinLnBrk="0" hangingPunct="1">
              <a:spcBef>
                <a:spcPct val="20000"/>
              </a:spcBef>
              <a:buFont typeface="Arial"/>
              <a:buChar char="–"/>
              <a:defRPr sz="3733" kern="1200">
                <a:solidFill>
                  <a:schemeClr val="tx1">
                    <a:lumMod val="50000"/>
                    <a:lumOff val="50000"/>
                  </a:schemeClr>
                </a:solidFill>
                <a:latin typeface="Roboto"/>
                <a:ea typeface="+mn-ea"/>
                <a:cs typeface="Roboto"/>
              </a:defRPr>
            </a:lvl2pPr>
            <a:lvl3pPr marL="1523962" indent="-304792" algn="l" defTabSz="609585" rtl="0" eaLnBrk="1" latinLnBrk="0" hangingPunct="1">
              <a:spcBef>
                <a:spcPct val="20000"/>
              </a:spcBef>
              <a:buFont typeface="Arial"/>
              <a:buChar char="•"/>
              <a:defRPr sz="3200" kern="1200">
                <a:solidFill>
                  <a:schemeClr val="tx1">
                    <a:lumMod val="50000"/>
                    <a:lumOff val="50000"/>
                  </a:schemeClr>
                </a:solidFill>
                <a:latin typeface="Roboto"/>
                <a:ea typeface="+mn-ea"/>
                <a:cs typeface="Roboto"/>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Roboto"/>
                <a:ea typeface="+mn-ea"/>
                <a:cs typeface="Roboto"/>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8000" dirty="0">
                <a:solidFill>
                  <a:schemeClr val="bg1">
                    <a:lumMod val="50000"/>
                  </a:schemeClr>
                </a:solidFill>
              </a:rPr>
              <a:t>Michael T. Compton, M.D., M.P.H.</a:t>
            </a:r>
          </a:p>
          <a:p>
            <a:pPr marL="0" indent="0">
              <a:buNone/>
            </a:pPr>
            <a:r>
              <a:rPr lang="en-US" sz="8000" dirty="0">
                <a:solidFill>
                  <a:schemeClr val="bg1">
                    <a:lumMod val="50000"/>
                  </a:schemeClr>
                </a:solidFill>
              </a:rPr>
              <a:t>Columbia University College of Physicians &amp; Surgeons</a:t>
            </a:r>
          </a:p>
          <a:p>
            <a:pPr marL="0" indent="0">
              <a:buNone/>
            </a:pPr>
            <a:endParaRPr lang="en-US" sz="6400" dirty="0">
              <a:solidFill>
                <a:schemeClr val="bg1">
                  <a:lumMod val="50000"/>
                </a:schemeClr>
              </a:solidFill>
            </a:endParaRPr>
          </a:p>
          <a:p>
            <a:pPr marL="0" indent="0">
              <a:buNone/>
            </a:pPr>
            <a:r>
              <a:rPr lang="en-US" sz="8000" dirty="0">
                <a:solidFill>
                  <a:schemeClr val="bg1">
                    <a:lumMod val="50000"/>
                  </a:schemeClr>
                </a:solidFill>
              </a:rPr>
              <a:t>Amy C. Watson, Ph.D.</a:t>
            </a:r>
          </a:p>
          <a:p>
            <a:pPr marL="0" indent="0">
              <a:buNone/>
            </a:pPr>
            <a:r>
              <a:rPr lang="en-US" sz="8000" dirty="0">
                <a:solidFill>
                  <a:schemeClr val="bg1">
                    <a:lumMod val="50000"/>
                  </a:schemeClr>
                </a:solidFill>
              </a:rPr>
              <a:t>University of Illinois at Chicago</a:t>
            </a:r>
          </a:p>
          <a:p>
            <a:endParaRPr lang="en-US" sz="3733" dirty="0">
              <a:solidFill>
                <a:srgbClr val="F4CD19"/>
              </a:solidFill>
            </a:endParaRPr>
          </a:p>
        </p:txBody>
      </p:sp>
    </p:spTree>
    <p:extLst>
      <p:ext uri="{BB962C8B-B14F-4D97-AF65-F5344CB8AC3E}">
        <p14:creationId xmlns:p14="http://schemas.microsoft.com/office/powerpoint/2010/main" val="948387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561F9-FA45-4FAE-97AE-4CE3CCE8468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20236F79-01A5-46ED-ACCE-646F4AD1A4C1}"/>
              </a:ext>
            </a:extLst>
          </p:cNvPr>
          <p:cNvSpPr>
            <a:spLocks noGrp="1"/>
          </p:cNvSpPr>
          <p:nvPr>
            <p:ph idx="1"/>
          </p:nvPr>
        </p:nvSpPr>
        <p:spPr/>
        <p:txBody>
          <a:bodyPr>
            <a:normAutofit fontScale="25000" lnSpcReduction="20000"/>
          </a:bodyPr>
          <a:lstStyle/>
          <a:p>
            <a:r>
              <a:rPr lang="en-US" sz="5600" dirty="0"/>
              <a:t>Coleman, Terry and Dorothy Cotton, “TEMPO: A contemporary model for police education and training about mental illness.” </a:t>
            </a:r>
            <a:r>
              <a:rPr lang="en-US" sz="5600" i="1" dirty="0"/>
              <a:t>International Journal of Law and Psychiatry</a:t>
            </a:r>
            <a:r>
              <a:rPr lang="en-US" sz="5600" dirty="0"/>
              <a:t>, 37, no. 4 (2014), 325-333. doi:10.1016/j.ijlp.2014.02.002.</a:t>
            </a:r>
          </a:p>
          <a:p>
            <a:r>
              <a:rPr lang="en-US" sz="5600" u="sng" dirty="0"/>
              <a:t>Compton, Michael T., Simone Anderson, Beth Broussard, et al. “A Potential New Form of Jail Diversion and Re-Connection to Mental Health Services: II. Demonstration of Feasibility.” </a:t>
            </a:r>
            <a:r>
              <a:rPr lang="en-US" sz="5600" i="1" u="sng" dirty="0"/>
              <a:t>Behavioral Sciences and the Law</a:t>
            </a:r>
            <a:r>
              <a:rPr lang="en-US" sz="5600" u="sng" dirty="0"/>
              <a:t> 35, nos. 5-6 (2017), 492–500. doi:</a:t>
            </a:r>
            <a:r>
              <a:rPr lang="en-US" sz="5600" u="sng" dirty="0">
                <a:hlinkClick r:id="rId2"/>
              </a:rPr>
              <a:t>10.1002/bsl.2319</a:t>
            </a:r>
            <a:r>
              <a:rPr lang="en-US" sz="5600" dirty="0"/>
              <a:t>.</a:t>
            </a:r>
          </a:p>
          <a:p>
            <a:r>
              <a:rPr lang="en-US" sz="5600" dirty="0"/>
              <a:t>Compton, Michael T., Brooke Halpern, Beth Broussard, et al. </a:t>
            </a:r>
            <a:r>
              <a:rPr lang="en-US" sz="5600" u="sng" dirty="0"/>
              <a:t>“A Potential New Form of Jail Diversion and Re-Connection to Mental Health Services: I. Stakeholders’ Views on Acceptability</a:t>
            </a:r>
            <a:r>
              <a:rPr lang="en-US" sz="5600" dirty="0"/>
              <a:t>.” </a:t>
            </a:r>
            <a:r>
              <a:rPr lang="en-US" sz="5600" i="1" dirty="0"/>
              <a:t>Behavioral Sciences and the Law</a:t>
            </a:r>
            <a:r>
              <a:rPr lang="en-US" sz="5600" dirty="0"/>
              <a:t> </a:t>
            </a:r>
            <a:r>
              <a:rPr lang="en-US" sz="5600" u="sng" dirty="0"/>
              <a:t>35, nos. 5-6 (2017), 480-491</a:t>
            </a:r>
            <a:r>
              <a:rPr lang="en-US" sz="5600" dirty="0"/>
              <a:t>. doi:</a:t>
            </a:r>
            <a:r>
              <a:rPr lang="en-US" sz="5600" dirty="0">
                <a:hlinkClick r:id="rId2"/>
              </a:rPr>
              <a:t>10.1002/bsl.2319</a:t>
            </a:r>
            <a:endParaRPr lang="en-US" sz="5600" dirty="0"/>
          </a:p>
          <a:p>
            <a:r>
              <a:rPr lang="en-US" sz="5600" dirty="0"/>
              <a:t>Crane, Laura, James W. Chester, Lorna Goddard, et al, “Experiences of Autism Diagnosis: A Survey of Over 1000 parents in the United Kingdom.” </a:t>
            </a:r>
            <a:r>
              <a:rPr lang="en-US" sz="5600" i="1" dirty="0"/>
              <a:t>Autism</a:t>
            </a:r>
            <a:r>
              <a:rPr lang="en-US" sz="5600" dirty="0"/>
              <a:t> 20, no. 2 (2016), 153-162, doi:10.1177/1362361315573636.</a:t>
            </a:r>
          </a:p>
          <a:p>
            <a:r>
              <a:rPr lang="en-US" sz="5600" dirty="0" err="1"/>
              <a:t>Cuddeback</a:t>
            </a:r>
            <a:r>
              <a:rPr lang="en-US" sz="5600" dirty="0"/>
              <a:t>, Gary, Paul Daniel Patterson, Charity Galena Moore, et al. “Utilization of Emergency Medical Transports and Hospital Admissions Among Persons with Behavioral Health Conditions.” </a:t>
            </a:r>
            <a:r>
              <a:rPr lang="en-US" sz="5600" i="1" dirty="0"/>
              <a:t>Psychiatric Services</a:t>
            </a:r>
            <a:r>
              <a:rPr lang="en-US" sz="5600" dirty="0"/>
              <a:t> 61, no. 4 (2010), 412-415. doi:</a:t>
            </a:r>
            <a:r>
              <a:rPr lang="en-US" sz="5600" u="sng" dirty="0">
                <a:hlinkClick r:id="rId3"/>
              </a:rPr>
              <a:t>10.1176/ps.2010.61.4.412</a:t>
            </a:r>
            <a:endParaRPr lang="en-US" sz="5600" dirty="0"/>
          </a:p>
          <a:p>
            <a:r>
              <a:rPr lang="en-US" sz="5600" dirty="0"/>
              <a:t>ENGEL, R. S., &amp; SILVER, E. (2001). policing mentally disordered suspects: A reexamination of the criminalization hypothesis. Criminology, 39(2), 225-252. doi:10.1111/j.1745-9125.2001.tb00922.x</a:t>
            </a:r>
          </a:p>
          <a:p>
            <a:r>
              <a:rPr lang="en-US" sz="5600" dirty="0"/>
              <a:t>P.M. Ditton, Mental Health and Treatment of Inmates and Probationers, Bureau of Justice Statistics Special Report, NCJ 174463, USDOJ, Washington, DC (1999)</a:t>
            </a:r>
          </a:p>
          <a:p>
            <a:r>
              <a:rPr lang="en-US" sz="5600" dirty="0"/>
              <a:t>Dyches, Hayne, David E. </a:t>
            </a:r>
            <a:r>
              <a:rPr lang="en-US" sz="5600" dirty="0" err="1"/>
              <a:t>Biegel</a:t>
            </a:r>
            <a:r>
              <a:rPr lang="en-US" sz="5600" dirty="0"/>
              <a:t>, Jeffrey A. Johnsen, et al. “The Impact of Mobile Crisis Services on the Use of Community-Based Mental Health Services.” </a:t>
            </a:r>
            <a:r>
              <a:rPr lang="en-US" sz="5600" i="1" dirty="0"/>
              <a:t>Research on Social Work Practice</a:t>
            </a:r>
            <a:r>
              <a:rPr lang="en-US" sz="5600" dirty="0"/>
              <a:t> 12, no. 6 (2002), 731–751. doi:</a:t>
            </a:r>
            <a:r>
              <a:rPr lang="en-US" sz="5600" u="sng" dirty="0">
                <a:hlinkClick r:id="rId4"/>
              </a:rPr>
              <a:t>10.1176/appi.ps.52.2.223</a:t>
            </a:r>
            <a:endParaRPr lang="en-US" sz="5600" dirty="0"/>
          </a:p>
          <a:p>
            <a:pPr marL="0" indent="0">
              <a:buNone/>
            </a:pPr>
            <a:endParaRPr lang="en-US" dirty="0"/>
          </a:p>
        </p:txBody>
      </p:sp>
    </p:spTree>
    <p:extLst>
      <p:ext uri="{BB962C8B-B14F-4D97-AF65-F5344CB8AC3E}">
        <p14:creationId xmlns:p14="http://schemas.microsoft.com/office/powerpoint/2010/main" val="644047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565FE-91A2-463E-B032-73CE4E14B69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E930214F-A336-40FD-99BD-5B515555A8F4}"/>
              </a:ext>
            </a:extLst>
          </p:cNvPr>
          <p:cNvSpPr>
            <a:spLocks noGrp="1"/>
          </p:cNvSpPr>
          <p:nvPr>
            <p:ph idx="1"/>
          </p:nvPr>
        </p:nvSpPr>
        <p:spPr/>
        <p:txBody>
          <a:bodyPr>
            <a:normAutofit fontScale="25000" lnSpcReduction="20000"/>
          </a:bodyPr>
          <a:lstStyle/>
          <a:p>
            <a:r>
              <a:rPr lang="en-US" sz="5600" dirty="0" err="1"/>
              <a:t>Fogdan</a:t>
            </a:r>
            <a:r>
              <a:rPr lang="en-US" sz="5600" dirty="0"/>
              <a:t>, Billy C., Stuart D.M. Thomas, Michael Daffern, et al. “Crime and </a:t>
            </a:r>
            <a:r>
              <a:rPr lang="en-US" sz="5600" dirty="0" err="1"/>
              <a:t>Victimisation</a:t>
            </a:r>
            <a:r>
              <a:rPr lang="en-US" sz="5600" dirty="0"/>
              <a:t> in People with Intellectual Disability: A Case Linkage Study.” </a:t>
            </a:r>
            <a:r>
              <a:rPr lang="en-US" sz="5600" i="1" dirty="0"/>
              <a:t>BMC Psychiatry</a:t>
            </a:r>
            <a:r>
              <a:rPr lang="en-US" sz="5600" dirty="0"/>
              <a:t> 16, no. 170 (2016), doi:10.1186/s12888-016-08690-7.</a:t>
            </a:r>
          </a:p>
          <a:p>
            <a:r>
              <a:rPr lang="en-US" sz="5600" dirty="0"/>
              <a:t>Fuller, DA, Lamb, HR </a:t>
            </a:r>
            <a:r>
              <a:rPr lang="en-US" sz="5600" dirty="0" err="1"/>
              <a:t>Biasotti</a:t>
            </a:r>
            <a:r>
              <a:rPr lang="en-US" sz="5600" dirty="0"/>
              <a:t>, M, Snook, J. Overlooked and Undercounted </a:t>
            </a:r>
            <a:r>
              <a:rPr lang="en-US" sz="5600" u="sng" dirty="0">
                <a:hlinkClick r:id="rId2"/>
              </a:rPr>
              <a:t>http://www.tacreports.org/storage/documents/overlooked-in-the-undercounted.pdf</a:t>
            </a:r>
            <a:endParaRPr lang="en-US" sz="5600" dirty="0"/>
          </a:p>
          <a:p>
            <a:r>
              <a:rPr lang="en-US" sz="5600" dirty="0"/>
              <a:t>Gardner, Lauren, Jonathan M. Campbell, and June </a:t>
            </a:r>
            <a:r>
              <a:rPr lang="en-US" sz="5600" dirty="0" err="1"/>
              <a:t>Westdal</a:t>
            </a:r>
            <a:r>
              <a:rPr lang="en-US" sz="5600" dirty="0"/>
              <a:t>. “Brief Report: Descriptive Analysis of Law Enforcement Officers’ Experiences with ad Knowledge of Autism.” Journal of Autism an Developmental Disorders 49, no. 3 (2018), 1278-1283.doi:10.1007/s10803-018-3794-4; </a:t>
            </a:r>
          </a:p>
          <a:p>
            <a:r>
              <a:rPr lang="en-US" sz="5600" dirty="0"/>
              <a:t>Henshaw, Marie and Stuart Thomas. “Police Encounters with People with Intellectual Disability: Prevalence, Characteristics, and Challenges.” </a:t>
            </a:r>
            <a:r>
              <a:rPr lang="en-US" sz="5600" i="1" dirty="0"/>
              <a:t>Journal of Intellectual Disability Research</a:t>
            </a:r>
            <a:r>
              <a:rPr lang="en-US" sz="5600" dirty="0"/>
              <a:t> 56, no. 6 (2012): 620-631. </a:t>
            </a:r>
            <a:r>
              <a:rPr lang="en-US" sz="5600" dirty="0">
                <a:hlinkClick r:id="rId3"/>
              </a:rPr>
              <a:t>doi:10.1111/j.1365-2788.2011.01502.x</a:t>
            </a:r>
            <a:r>
              <a:rPr lang="en-US" sz="5600" dirty="0"/>
              <a:t>.</a:t>
            </a:r>
          </a:p>
          <a:p>
            <a:r>
              <a:rPr lang="en-US" sz="5600" dirty="0"/>
              <a:t>Houston Police Department. </a:t>
            </a:r>
            <a:r>
              <a:rPr lang="en-US" sz="5600" i="1" dirty="0"/>
              <a:t>Chronic Consumer Stabilization Initiative: Multi-Agency Collaboration Between the City of Houston Health and Human Services Department, the Houston Police Department and the Mental Health Mental Retardation Authority of Harris County</a:t>
            </a:r>
            <a:r>
              <a:rPr lang="en-US" sz="5600" dirty="0"/>
              <a:t>. Houston: Houston Police Department (2010). </a:t>
            </a:r>
            <a:r>
              <a:rPr lang="en-US" sz="5600" u="sng" dirty="0">
                <a:hlinkClick r:id="rId4"/>
              </a:rPr>
              <a:t>https://popcenter.asu.edu/sites/default/files/library/awards/goldstein/2010/10-13(F).pdf</a:t>
            </a:r>
            <a:r>
              <a:rPr lang="en-US" sz="5600" u="sng" dirty="0"/>
              <a:t>.</a:t>
            </a:r>
            <a:endParaRPr lang="en-US" sz="5600" dirty="0"/>
          </a:p>
          <a:p>
            <a:r>
              <a:rPr lang="en-US" sz="5600" dirty="0" err="1"/>
              <a:t>Krameddine</a:t>
            </a:r>
            <a:r>
              <a:rPr lang="en-US" sz="5600" dirty="0"/>
              <a:t>, Yasmeen I., David DeMarco, Robert Hassel, et al. “A Novel Training Program for Police Officers that Improves Interactions with Mentally Ill Individuals and Is Cost-Effective.” </a:t>
            </a:r>
            <a:r>
              <a:rPr lang="en-US" sz="5600" i="1" dirty="0"/>
              <a:t>Frontiers in Psychiatry</a:t>
            </a:r>
            <a:r>
              <a:rPr lang="en-US" sz="5600" dirty="0"/>
              <a:t> 4, no. 9 (2013). doi:10.3389/fpsyt.2013.00009.</a:t>
            </a:r>
          </a:p>
          <a:p>
            <a:r>
              <a:rPr lang="en-US" sz="5600" dirty="0"/>
              <a:t>Lamb, H. Richard, Roderick </a:t>
            </a:r>
            <a:r>
              <a:rPr lang="en-US" sz="5600" dirty="0" err="1"/>
              <a:t>Shaner</a:t>
            </a:r>
            <a:r>
              <a:rPr lang="en-US" sz="5600" dirty="0"/>
              <a:t>, Diana M. Elliot, et al. “Outcome for Psychiatric Emergency Patients Seen by an Outreach Police-Mental Health Team.” </a:t>
            </a:r>
            <a:r>
              <a:rPr lang="en-US" sz="5600" i="1" dirty="0"/>
              <a:t>Psychiatric Services</a:t>
            </a:r>
            <a:r>
              <a:rPr lang="en-US" sz="5600" dirty="0"/>
              <a:t> 46, no. 12 (1995), 1267–1271. doi:10.1176/ps.46.12.1267.</a:t>
            </a:r>
          </a:p>
          <a:p>
            <a:r>
              <a:rPr lang="en-US" sz="5600" dirty="0"/>
              <a:t>Larkin, Gregory L., Cynthia A. Claassen, Andrea Pelletier, et al. “National Study of Ambulance Transports to United States Emergency Departments: Importance of Mental Health Problems.” </a:t>
            </a:r>
            <a:r>
              <a:rPr lang="en-US" sz="5600" i="1" dirty="0"/>
              <a:t>Prehospital and Disaster Medicine</a:t>
            </a:r>
            <a:r>
              <a:rPr lang="en-US" sz="5600" dirty="0"/>
              <a:t> 21, no. 2 (2006), 82–90</a:t>
            </a:r>
          </a:p>
          <a:p>
            <a:endParaRPr lang="en-US" dirty="0"/>
          </a:p>
        </p:txBody>
      </p:sp>
    </p:spTree>
    <p:extLst>
      <p:ext uri="{BB962C8B-B14F-4D97-AF65-F5344CB8AC3E}">
        <p14:creationId xmlns:p14="http://schemas.microsoft.com/office/powerpoint/2010/main" val="2464357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15D1B-B3E8-4D66-A7B6-A97342B9F0D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BD28C4D1-9FEB-47E7-8E0D-A0E8FB2669E9}"/>
              </a:ext>
            </a:extLst>
          </p:cNvPr>
          <p:cNvSpPr>
            <a:spLocks noGrp="1"/>
          </p:cNvSpPr>
          <p:nvPr>
            <p:ph idx="1"/>
          </p:nvPr>
        </p:nvSpPr>
        <p:spPr/>
        <p:txBody>
          <a:bodyPr>
            <a:normAutofit fontScale="25000" lnSpcReduction="20000"/>
          </a:bodyPr>
          <a:lstStyle/>
          <a:p>
            <a:r>
              <a:rPr lang="en-US" sz="5600" dirty="0"/>
              <a:t>Livingston, J.D. (2016) Contact Between Police and People with Mental Disorders: A Review of Rates. Psychiatric Services, 67:850–857.</a:t>
            </a:r>
          </a:p>
          <a:p>
            <a:r>
              <a:rPr lang="en-US" sz="5600" dirty="0"/>
              <a:t>Los Angeles Police Department. “Los Angeles Police Department Mental Evaluation Unit Program Overview. Los Angeles: LAPD Mental Evaluation Unit (2018). https://csgjusticecenter.org/wp-content/uploads/2019/01/MEU-Program-Outline-Nov-2018.pdf.</a:t>
            </a:r>
          </a:p>
          <a:p>
            <a:r>
              <a:rPr lang="en-US" sz="5600" dirty="0" err="1"/>
              <a:t>Lowrey</a:t>
            </a:r>
            <a:r>
              <a:rPr lang="en-US" sz="5600" dirty="0"/>
              <a:t>, W et al 6.30.2015 Distraught People, Deadly Results. Washington Post </a:t>
            </a:r>
            <a:r>
              <a:rPr lang="en-US" sz="5600" u="sng" dirty="0">
                <a:hlinkClick r:id="rId2"/>
              </a:rPr>
              <a:t>http://www.washingtonpost.com/sf/investigative/2015/06/30/distraught-people-deadly-results/</a:t>
            </a:r>
            <a:endParaRPr lang="en-US" sz="5600" dirty="0"/>
          </a:p>
          <a:p>
            <a:r>
              <a:rPr lang="en-US" sz="5600" dirty="0" err="1"/>
              <a:t>Puntis</a:t>
            </a:r>
            <a:r>
              <a:rPr lang="en-US" sz="5600" dirty="0"/>
              <a:t>, Stephen, Devon Perfect, </a:t>
            </a:r>
            <a:r>
              <a:rPr lang="en-US" sz="5600" dirty="0" err="1"/>
              <a:t>Abirami</a:t>
            </a:r>
            <a:r>
              <a:rPr lang="en-US" sz="5600" dirty="0"/>
              <a:t> </a:t>
            </a:r>
            <a:r>
              <a:rPr lang="en-US" sz="5600" dirty="0" err="1"/>
              <a:t>Kirubarajan</a:t>
            </a:r>
            <a:r>
              <a:rPr lang="en-US" sz="5600" dirty="0"/>
              <a:t>, et al. “A Systematic Review of Co-Responder Models of Police Mental Health ‘Street’ Triage.” </a:t>
            </a:r>
            <a:r>
              <a:rPr lang="en-US" sz="5600" i="1" dirty="0"/>
              <a:t>BMC Psychiatry 18, no. 1, </a:t>
            </a:r>
            <a:r>
              <a:rPr lang="en-US" sz="5600" dirty="0"/>
              <a:t>2018, 256. doi:10.1186/s12888-018-1836.</a:t>
            </a:r>
          </a:p>
          <a:p>
            <a:r>
              <a:rPr lang="en-US" sz="5600" dirty="0"/>
              <a:t>Sabol WJ, Minton TD: Jail Inmates at Midyear 2007. Washington, DC, Department of Justice, Office of Justice Programs, Bureau of Justice Statistics, 2008</a:t>
            </a:r>
          </a:p>
          <a:p>
            <a:r>
              <a:rPr lang="en-US" sz="5600" dirty="0" err="1"/>
              <a:t>Scantlebury</a:t>
            </a:r>
            <a:r>
              <a:rPr lang="en-US" sz="5600" dirty="0"/>
              <a:t>, Arabella, Caroline Fairhurst, Alison Booth, et al. “Effectiveness of a Training Program for Police Officers Who Come Into Contact with People with Mental Health Problems: A Pragmatic </a:t>
            </a:r>
            <a:r>
              <a:rPr lang="en-US" sz="5600" dirty="0" err="1"/>
              <a:t>Randomised</a:t>
            </a:r>
            <a:r>
              <a:rPr lang="en-US" sz="5600" dirty="0"/>
              <a:t> Controlled Trial.” </a:t>
            </a:r>
            <a:r>
              <a:rPr lang="en-US" sz="5600" i="1" dirty="0" err="1"/>
              <a:t>PloS</a:t>
            </a:r>
            <a:r>
              <a:rPr lang="en-US" sz="5600" i="1" dirty="0"/>
              <a:t> One</a:t>
            </a:r>
            <a:r>
              <a:rPr lang="en-US" sz="5600" dirty="0"/>
              <a:t> 12, no. 9, (2017), doi:10.1371/journal.pone.0184377.</a:t>
            </a:r>
          </a:p>
          <a:p>
            <a:r>
              <a:rPr lang="en-US" sz="5600" dirty="0"/>
              <a:t>Shapiro, </a:t>
            </a:r>
            <a:r>
              <a:rPr lang="en-US" sz="5600" dirty="0" err="1"/>
              <a:t>Gilla</a:t>
            </a:r>
            <a:r>
              <a:rPr lang="en-US" sz="5600" dirty="0"/>
              <a:t> K., A. </a:t>
            </a:r>
            <a:r>
              <a:rPr lang="en-US" sz="5600" dirty="0" err="1"/>
              <a:t>Cusi</a:t>
            </a:r>
            <a:r>
              <a:rPr lang="en-US" sz="5600" dirty="0"/>
              <a:t>, </a:t>
            </a:r>
            <a:r>
              <a:rPr lang="en-US" sz="5600" dirty="0" err="1"/>
              <a:t>Maritt</a:t>
            </a:r>
            <a:r>
              <a:rPr lang="en-US" sz="5600" dirty="0"/>
              <a:t> Kirst, et al. “Co-Responding Police-Mental Health Programs: A Review.” </a:t>
            </a:r>
            <a:r>
              <a:rPr lang="en-US" sz="5600" i="1" dirty="0"/>
              <a:t>Administration and Policy in Mental Health and Mental Health Services Research</a:t>
            </a:r>
            <a:r>
              <a:rPr lang="en-US" sz="5600" dirty="0"/>
              <a:t> 42, no. 5 (2015), 606-620. doi:10.1007/s10488-014-0594-9.</a:t>
            </a:r>
          </a:p>
          <a:p>
            <a:r>
              <a:rPr lang="en-US" sz="5600" dirty="0"/>
              <a:t>Steadman, H. J., Robbins, P. C., Case, B., </a:t>
            </a:r>
            <a:r>
              <a:rPr lang="en-US" sz="5600" dirty="0" err="1"/>
              <a:t>Osher</a:t>
            </a:r>
            <a:r>
              <a:rPr lang="en-US" sz="5600" dirty="0"/>
              <a:t>, F. C., &amp; Samuels, S. ( 2009). Prevalence of serious mental illness among jail inmates. </a:t>
            </a:r>
            <a:r>
              <a:rPr lang="en-US" sz="5600" i="1" dirty="0"/>
              <a:t>Psychiatric Services</a:t>
            </a:r>
            <a:r>
              <a:rPr lang="en-US" sz="5600" dirty="0"/>
              <a:t>, </a:t>
            </a:r>
            <a:r>
              <a:rPr lang="en-US" sz="5600" b="1" dirty="0"/>
              <a:t>60</a:t>
            </a:r>
            <a:r>
              <a:rPr lang="en-US" sz="5600" dirty="0"/>
              <a:t>( 6), 761– 765. </a:t>
            </a:r>
            <a:r>
              <a:rPr lang="en-US" sz="5600" u="sng" dirty="0">
                <a:hlinkClick r:id="rId3"/>
              </a:rPr>
              <a:t>https://doi-org.proxy.cc.uic.edu/10.1176/ps.2009.60.6.761</a:t>
            </a:r>
            <a:r>
              <a:rPr lang="en-US" dirty="0"/>
              <a:t/>
            </a:r>
            <a:br>
              <a:rPr lang="en-US" dirty="0"/>
            </a:br>
            <a:endParaRPr lang="en-US" dirty="0"/>
          </a:p>
          <a:p>
            <a:endParaRPr lang="en-US" dirty="0"/>
          </a:p>
        </p:txBody>
      </p:sp>
    </p:spTree>
    <p:extLst>
      <p:ext uri="{BB962C8B-B14F-4D97-AF65-F5344CB8AC3E}">
        <p14:creationId xmlns:p14="http://schemas.microsoft.com/office/powerpoint/2010/main" val="385031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A8684-404C-40D9-8679-08DCFCB0A7D6}"/>
              </a:ext>
            </a:extLst>
          </p:cNvPr>
          <p:cNvSpPr>
            <a:spLocks noGrp="1"/>
          </p:cNvSpPr>
          <p:nvPr>
            <p:ph type="title"/>
          </p:nvPr>
        </p:nvSpPr>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xmlns="" id="{FE752B22-3E75-4CC6-B58C-E94D24B43EF4}"/>
              </a:ext>
            </a:extLst>
          </p:cNvPr>
          <p:cNvSpPr>
            <a:spLocks noGrp="1"/>
          </p:cNvSpPr>
          <p:nvPr>
            <p:ph idx="1"/>
          </p:nvPr>
        </p:nvSpPr>
        <p:spPr>
          <a:xfrm>
            <a:off x="609600" y="2578364"/>
            <a:ext cx="10972800" cy="4156068"/>
          </a:xfrm>
        </p:spPr>
        <p:txBody>
          <a:bodyPr>
            <a:normAutofit fontScale="40000" lnSpcReduction="20000"/>
          </a:bodyPr>
          <a:lstStyle/>
          <a:p>
            <a:pPr marL="0" indent="0">
              <a:buNone/>
            </a:pPr>
            <a:r>
              <a:rPr lang="en-US" sz="6000" dirty="0"/>
              <a:t>Context</a:t>
            </a:r>
          </a:p>
          <a:p>
            <a:pPr lvl="1"/>
            <a:r>
              <a:rPr lang="en-US" sz="6000" dirty="0"/>
              <a:t>Police contact/CJ involvement of persons with mental illnesses</a:t>
            </a:r>
          </a:p>
          <a:p>
            <a:pPr lvl="1"/>
            <a:r>
              <a:rPr lang="en-US" sz="6000" dirty="0"/>
              <a:t>Police contact /CJ involvement of persons with intellectual/developmental disabilities</a:t>
            </a:r>
          </a:p>
          <a:p>
            <a:pPr lvl="1"/>
            <a:endParaRPr lang="en-US" sz="6000" dirty="0"/>
          </a:p>
          <a:p>
            <a:pPr marL="0" indent="0">
              <a:buNone/>
            </a:pPr>
            <a:r>
              <a:rPr lang="en-US" sz="6000" dirty="0"/>
              <a:t>Evidence on models of response</a:t>
            </a:r>
          </a:p>
          <a:p>
            <a:pPr lvl="1"/>
            <a:r>
              <a:rPr lang="en-US" sz="6000" dirty="0"/>
              <a:t>Description of model/strategy</a:t>
            </a:r>
          </a:p>
          <a:p>
            <a:pPr lvl="1"/>
            <a:r>
              <a:rPr lang="en-US" sz="6000" dirty="0"/>
              <a:t>Research to date</a:t>
            </a:r>
          </a:p>
          <a:p>
            <a:pPr lvl="1"/>
            <a:r>
              <a:rPr lang="en-US" sz="6000" dirty="0"/>
              <a:t>Recommendations for research</a:t>
            </a:r>
          </a:p>
          <a:p>
            <a:pPr lvl="1"/>
            <a:endParaRPr lang="en-US" sz="6000" dirty="0"/>
          </a:p>
          <a:p>
            <a:pPr marL="0" indent="0">
              <a:buNone/>
            </a:pPr>
            <a:r>
              <a:rPr lang="en-US" sz="6000" dirty="0"/>
              <a:t>Questions &amp; Discussion</a:t>
            </a:r>
          </a:p>
          <a:p>
            <a:pPr lvl="1"/>
            <a:endParaRPr lang="en-US" dirty="0"/>
          </a:p>
        </p:txBody>
      </p:sp>
    </p:spTree>
    <p:extLst>
      <p:ext uri="{BB962C8B-B14F-4D97-AF65-F5344CB8AC3E}">
        <p14:creationId xmlns:p14="http://schemas.microsoft.com/office/powerpoint/2010/main" val="1661108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080F6-EFB9-4124-AFA0-4181DB46BB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C0C07088-D299-4DAE-909E-6DA586B38590}"/>
              </a:ext>
            </a:extLst>
          </p:cNvPr>
          <p:cNvSpPr>
            <a:spLocks noGrp="1"/>
          </p:cNvSpPr>
          <p:nvPr>
            <p:ph idx="1"/>
          </p:nvPr>
        </p:nvSpPr>
        <p:spPr/>
        <p:txBody>
          <a:bodyPr>
            <a:normAutofit fontScale="55000" lnSpcReduction="20000"/>
          </a:bodyPr>
          <a:lstStyle/>
          <a:p>
            <a:r>
              <a:rPr lang="en-US" sz="2900" dirty="0" err="1"/>
              <a:t>Rava</a:t>
            </a:r>
            <a:r>
              <a:rPr lang="en-US" sz="2900" dirty="0"/>
              <a:t>, Julianna, Paul Shattuck, Jessica </a:t>
            </a:r>
            <a:r>
              <a:rPr lang="en-US" sz="2900" dirty="0" err="1"/>
              <a:t>Rast</a:t>
            </a:r>
            <a:r>
              <a:rPr lang="en-US" sz="2900" dirty="0"/>
              <a:t>,  et al., “The Prevalence and Correlates of Involvement in the Criminal Justice System Among Youth on the Autism Spectrum, </a:t>
            </a:r>
            <a:r>
              <a:rPr lang="en-US" sz="2900" i="1" dirty="0"/>
              <a:t>Journal of Autism and Developmental Disorders, </a:t>
            </a:r>
            <a:r>
              <a:rPr lang="en-US" sz="2900" dirty="0"/>
              <a:t>47, no.2 (2017), 340-346. doi:10.1007/s10803-016-2958-3.</a:t>
            </a:r>
          </a:p>
          <a:p>
            <a:r>
              <a:rPr lang="en-US" sz="2900" dirty="0" err="1"/>
              <a:t>Teagardin</a:t>
            </a:r>
            <a:r>
              <a:rPr lang="en-US" sz="2900" dirty="0"/>
              <a:t>, Jill, Dennis R. Dixon, Marlena N. Smith, et al. “Randomized Trial of Law Enforcement Training on Autism Spectrum Disorders.” </a:t>
            </a:r>
            <a:r>
              <a:rPr lang="en-US" sz="2900" i="1" dirty="0"/>
              <a:t>Research in Autism Spectrum Disorders</a:t>
            </a:r>
            <a:r>
              <a:rPr lang="en-US" sz="2900" dirty="0"/>
              <a:t> 6, no. 3 (2012), 1113-1118. doi:</a:t>
            </a:r>
            <a:r>
              <a:rPr lang="en-US" sz="2900" u="sng" dirty="0">
                <a:hlinkClick r:id="rId2" tooltip="Persistent link using digital object identifier"/>
              </a:rPr>
              <a:t>10.1016/j.rasd.2012.02.002</a:t>
            </a:r>
            <a:endParaRPr lang="en-US" sz="2900" dirty="0"/>
          </a:p>
          <a:p>
            <a:r>
              <a:rPr lang="en-US" sz="2900" dirty="0" err="1"/>
              <a:t>Teplin</a:t>
            </a:r>
            <a:r>
              <a:rPr lang="en-US" sz="2900" dirty="0"/>
              <a:t>, L. A., Abram, K. M., &amp; McClelland, G. M. (1996). Prevalence of psychiatric disorders among incarcerated women: I. pretrial jail detainees. Archives of General Psychiatry, 53(6), 505-512. doi:10.1001/archpsyc.1996.01830060047007</a:t>
            </a:r>
          </a:p>
          <a:p>
            <a:r>
              <a:rPr lang="en-US" sz="2900" dirty="0"/>
              <a:t>Tint, Ami,  Anna M. </a:t>
            </a:r>
            <a:r>
              <a:rPr lang="en-US" sz="2900" dirty="0" err="1"/>
              <a:t>Palucka</a:t>
            </a:r>
            <a:r>
              <a:rPr lang="en-US" sz="2900" dirty="0"/>
              <a:t>, Elspeth Bradley et al. “Correlates of Police Involvement Among Adolescents and Adults with Autism Spectrum Disorder.” </a:t>
            </a:r>
            <a:r>
              <a:rPr lang="en-US" sz="2900" i="1" dirty="0"/>
              <a:t>Journal of Autism and Developmental Disorders </a:t>
            </a:r>
            <a:r>
              <a:rPr lang="en-US" sz="2900" dirty="0"/>
              <a:t>47, no.9 (2017), 2639-2647. doi:10.1007/s10803-017-3182-5.</a:t>
            </a:r>
          </a:p>
          <a:p>
            <a:r>
              <a:rPr lang="en-US" sz="2900" dirty="0"/>
              <a:t>Watson, A. C., Compton, M. T., &amp; </a:t>
            </a:r>
            <a:r>
              <a:rPr lang="en-US" sz="2900" dirty="0" err="1"/>
              <a:t>Draine</a:t>
            </a:r>
            <a:r>
              <a:rPr lang="en-US" sz="2900" dirty="0"/>
              <a:t>, J. N. (2017). The crisis intervention team (CIT) model: An evidence‐based policing practice? Behavioral Sciences &amp; the Law, 35(5-6), 431-441. doi:10.1002/bsl.2304</a:t>
            </a:r>
          </a:p>
          <a:p>
            <a:pPr marL="0" indent="0">
              <a:buNone/>
            </a:pPr>
            <a:endParaRPr lang="en-US" dirty="0"/>
          </a:p>
        </p:txBody>
      </p:sp>
    </p:spTree>
    <p:extLst>
      <p:ext uri="{BB962C8B-B14F-4D97-AF65-F5344CB8AC3E}">
        <p14:creationId xmlns:p14="http://schemas.microsoft.com/office/powerpoint/2010/main" val="2796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JA ppt background2_divi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963084" y="3476304"/>
            <a:ext cx="10363200" cy="2292673"/>
          </a:xfrm>
        </p:spPr>
        <p:txBody>
          <a:bodyPr/>
          <a:lstStyle/>
          <a:p>
            <a:r>
              <a:rPr lang="en-US" dirty="0"/>
              <a:t>The Context</a:t>
            </a:r>
          </a:p>
        </p:txBody>
      </p:sp>
      <p:sp>
        <p:nvSpPr>
          <p:cNvPr id="5" name="Text Placeholder 4"/>
          <p:cNvSpPr>
            <a:spLocks noGrp="1"/>
          </p:cNvSpPr>
          <p:nvPr>
            <p:ph type="body" idx="1"/>
          </p:nvPr>
        </p:nvSpPr>
        <p:spPr>
          <a:xfrm>
            <a:off x="963084" y="2069804"/>
            <a:ext cx="10363200" cy="1406499"/>
          </a:xfrm>
        </p:spPr>
        <p:txBody>
          <a:bodyPr>
            <a:normAutofit lnSpcReduction="10000"/>
          </a:bodyPr>
          <a:lstStyle/>
          <a:p>
            <a:r>
              <a:rPr lang="en-US" dirty="0">
                <a:solidFill>
                  <a:schemeClr val="bg1">
                    <a:lumMod val="50000"/>
                  </a:schemeClr>
                </a:solidFill>
              </a:rPr>
              <a:t>Police contact with persons with mental </a:t>
            </a:r>
          </a:p>
          <a:p>
            <a:r>
              <a:rPr lang="en-US" dirty="0">
                <a:solidFill>
                  <a:schemeClr val="bg1">
                    <a:lumMod val="50000"/>
                  </a:schemeClr>
                </a:solidFill>
              </a:rPr>
              <a:t>illnesses and intellectual/</a:t>
            </a:r>
          </a:p>
          <a:p>
            <a:r>
              <a:rPr lang="en-US" dirty="0">
                <a:solidFill>
                  <a:schemeClr val="bg1">
                    <a:lumMod val="50000"/>
                  </a:schemeClr>
                </a:solidFill>
              </a:rPr>
              <a:t>developmental disabilities</a:t>
            </a:r>
          </a:p>
        </p:txBody>
      </p:sp>
      <p:pic>
        <p:nvPicPr>
          <p:cNvPr id="9" name="Picture 8" descr="BJA_noOJP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981" y="5429739"/>
            <a:ext cx="1678924" cy="1022584"/>
          </a:xfrm>
          <a:prstGeom prst="rect">
            <a:avLst/>
          </a:prstGeom>
        </p:spPr>
      </p:pic>
    </p:spTree>
    <p:extLst>
      <p:ext uri="{BB962C8B-B14F-4D97-AF65-F5344CB8AC3E}">
        <p14:creationId xmlns:p14="http://schemas.microsoft.com/office/powerpoint/2010/main" val="8924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FB4C45-EC3B-41DF-879C-FA6D19512242}"/>
              </a:ext>
            </a:extLst>
          </p:cNvPr>
          <p:cNvPicPr>
            <a:picLocks noChangeAspect="1"/>
          </p:cNvPicPr>
          <p:nvPr/>
        </p:nvPicPr>
        <p:blipFill rotWithShape="1">
          <a:blip r:embed="rId3">
            <a:alphaModFix/>
          </a:blip>
          <a:srcRect l="130"/>
          <a:stretch/>
        </p:blipFill>
        <p:spPr>
          <a:xfrm>
            <a:off x="8808321" y="4719522"/>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itle 1">
            <a:extLst>
              <a:ext uri="{FF2B5EF4-FFF2-40B4-BE49-F238E27FC236}">
                <a16:creationId xmlns:a16="http://schemas.microsoft.com/office/drawing/2014/main" xmlns="" id="{FF21D906-BE72-498C-87ED-3360187B2AFB}"/>
              </a:ext>
            </a:extLst>
          </p:cNvPr>
          <p:cNvSpPr>
            <a:spLocks noGrp="1"/>
          </p:cNvSpPr>
          <p:nvPr>
            <p:ph type="title"/>
          </p:nvPr>
        </p:nvSpPr>
        <p:spPr>
          <a:xfrm>
            <a:off x="778081" y="812916"/>
            <a:ext cx="9552167" cy="1325563"/>
          </a:xfrm>
        </p:spPr>
        <p:txBody>
          <a:bodyPr>
            <a:normAutofit/>
          </a:bodyPr>
          <a:lstStyle/>
          <a:p>
            <a:r>
              <a:rPr lang="en-US" sz="3200" dirty="0"/>
              <a:t>Police contact with persons with serious mental illnesses: The extent of involvement</a:t>
            </a:r>
          </a:p>
        </p:txBody>
      </p:sp>
      <p:sp>
        <p:nvSpPr>
          <p:cNvPr id="3" name="Content Placeholder 2">
            <a:extLst>
              <a:ext uri="{FF2B5EF4-FFF2-40B4-BE49-F238E27FC236}">
                <a16:creationId xmlns:a16="http://schemas.microsoft.com/office/drawing/2014/main" xmlns="" id="{2DC8B29A-4830-4D37-998E-A41421354976}"/>
              </a:ext>
            </a:extLst>
          </p:cNvPr>
          <p:cNvSpPr>
            <a:spLocks noGrp="1"/>
          </p:cNvSpPr>
          <p:nvPr>
            <p:ph idx="1"/>
          </p:nvPr>
        </p:nvSpPr>
        <p:spPr>
          <a:xfrm>
            <a:off x="494935" y="2278173"/>
            <a:ext cx="9143334" cy="4579827"/>
          </a:xfrm>
        </p:spPr>
        <p:txBody>
          <a:bodyPr anchor="ctr">
            <a:normAutofit/>
          </a:bodyPr>
          <a:lstStyle/>
          <a:p>
            <a:r>
              <a:rPr lang="en-US" sz="2400" dirty="0">
                <a:cs typeface="Arial" panose="020B0604020202020204" pitchFamily="34" charset="0"/>
              </a:rPr>
              <a:t>6-10% of all police contacts with the public involve persons with serious mental illnesses (Livingston, 2016)</a:t>
            </a:r>
          </a:p>
          <a:p>
            <a:r>
              <a:rPr lang="en-US" sz="2400" dirty="0">
                <a:cs typeface="Arial" panose="020B0604020202020204" pitchFamily="34" charset="0"/>
              </a:rPr>
              <a:t>29% of persons with serious mental illnesses in the U.S. had police involved in a pathway to care (Livingston, 2016)</a:t>
            </a:r>
          </a:p>
          <a:p>
            <a:r>
              <a:rPr lang="en-US" sz="2400" dirty="0">
                <a:cs typeface="Arial" panose="020B0604020202020204" pitchFamily="34" charset="0"/>
              </a:rPr>
              <a:t>At least 1 in 4 individuals fatally shot by police had a serious mental illness (Fuller et al., 2015; </a:t>
            </a:r>
            <a:r>
              <a:rPr lang="en-US" sz="2400" dirty="0" err="1">
                <a:cs typeface="Arial" panose="020B0604020202020204" pitchFamily="34" charset="0"/>
              </a:rPr>
              <a:t>Lowrey</a:t>
            </a:r>
            <a:r>
              <a:rPr lang="en-US" sz="2400" dirty="0">
                <a:cs typeface="Arial" panose="020B0604020202020204" pitchFamily="34" charset="0"/>
              </a:rPr>
              <a:t> et al., 2015)</a:t>
            </a:r>
          </a:p>
          <a:p>
            <a:pPr marL="355600" marR="12700" indent="-342900">
              <a:buFont typeface="Arial"/>
              <a:buChar char="•"/>
              <a:tabLst>
                <a:tab pos="354965" algn="l"/>
              </a:tabLst>
            </a:pPr>
            <a:r>
              <a:rPr lang="en-US" sz="2400" spc="-25" dirty="0">
                <a:cs typeface="Arial" panose="020B0604020202020204" pitchFamily="34" charset="0"/>
              </a:rPr>
              <a:t>O</a:t>
            </a:r>
            <a:r>
              <a:rPr lang="en-US" sz="2400" spc="-10" dirty="0">
                <a:cs typeface="Arial" panose="020B0604020202020204" pitchFamily="34" charset="0"/>
              </a:rPr>
              <a:t>ver</a:t>
            </a:r>
            <a:r>
              <a:rPr lang="en-US" sz="2400" spc="-5" dirty="0">
                <a:cs typeface="Arial" panose="020B0604020202020204" pitchFamily="34" charset="0"/>
              </a:rPr>
              <a:t> </a:t>
            </a:r>
            <a:r>
              <a:rPr lang="en-US" sz="2400" spc="-15" dirty="0">
                <a:cs typeface="Arial" panose="020B0604020202020204" pitchFamily="34" charset="0"/>
              </a:rPr>
              <a:t>1</a:t>
            </a:r>
            <a:r>
              <a:rPr lang="en-US" sz="2400" spc="-5" dirty="0">
                <a:cs typeface="Arial" panose="020B0604020202020204" pitchFamily="34" charset="0"/>
              </a:rPr>
              <a:t> </a:t>
            </a:r>
            <a:r>
              <a:rPr lang="en-US" sz="2400" spc="-10" dirty="0">
                <a:cs typeface="Arial" panose="020B0604020202020204" pitchFamily="34" charset="0"/>
              </a:rPr>
              <a:t>million</a:t>
            </a:r>
            <a:r>
              <a:rPr lang="en-US" sz="2400" spc="20" dirty="0">
                <a:cs typeface="Arial" panose="020B0604020202020204" pitchFamily="34" charset="0"/>
              </a:rPr>
              <a:t> </a:t>
            </a:r>
            <a:r>
              <a:rPr lang="en-US" sz="2400" spc="-10" dirty="0">
                <a:cs typeface="Arial" panose="020B0604020202020204" pitchFamily="34" charset="0"/>
              </a:rPr>
              <a:t>arrests</a:t>
            </a:r>
            <a:r>
              <a:rPr lang="en-US" sz="2400" spc="-20" dirty="0">
                <a:cs typeface="Arial" panose="020B0604020202020204" pitchFamily="34" charset="0"/>
              </a:rPr>
              <a:t> </a:t>
            </a:r>
            <a:r>
              <a:rPr lang="en-US" sz="2400" spc="-10" dirty="0">
                <a:cs typeface="Arial" panose="020B0604020202020204" pitchFamily="34" charset="0"/>
              </a:rPr>
              <a:t>of</a:t>
            </a:r>
            <a:r>
              <a:rPr lang="en-US" sz="2400" spc="-20" dirty="0">
                <a:cs typeface="Arial" panose="020B0604020202020204" pitchFamily="34" charset="0"/>
              </a:rPr>
              <a:t> </a:t>
            </a:r>
            <a:r>
              <a:rPr lang="en-US" sz="2400" spc="-15" dirty="0">
                <a:cs typeface="Arial" panose="020B0604020202020204" pitchFamily="34" charset="0"/>
              </a:rPr>
              <a:t>persons</a:t>
            </a:r>
            <a:r>
              <a:rPr lang="en-US" sz="2400" spc="-5" dirty="0">
                <a:cs typeface="Arial" panose="020B0604020202020204" pitchFamily="34" charset="0"/>
              </a:rPr>
              <a:t> </a:t>
            </a:r>
            <a:r>
              <a:rPr lang="en-US" sz="2400" spc="-10" dirty="0">
                <a:cs typeface="Arial" panose="020B0604020202020204" pitchFamily="34" charset="0"/>
              </a:rPr>
              <a:t>with</a:t>
            </a:r>
            <a:r>
              <a:rPr lang="en-US" sz="2400" spc="5" dirty="0">
                <a:cs typeface="Arial" panose="020B0604020202020204" pitchFamily="34" charset="0"/>
              </a:rPr>
              <a:t> </a:t>
            </a:r>
            <a:r>
              <a:rPr lang="en-US" sz="2400" spc="-10" dirty="0">
                <a:cs typeface="Arial" panose="020B0604020202020204" pitchFamily="34" charset="0"/>
              </a:rPr>
              <a:t>mental</a:t>
            </a:r>
            <a:r>
              <a:rPr lang="en-US" sz="2400" spc="-5" dirty="0">
                <a:cs typeface="Arial" panose="020B0604020202020204" pitchFamily="34" charset="0"/>
              </a:rPr>
              <a:t> </a:t>
            </a:r>
            <a:r>
              <a:rPr lang="en-US" sz="2400" spc="-10" dirty="0">
                <a:cs typeface="Arial" panose="020B0604020202020204" pitchFamily="34" charset="0"/>
              </a:rPr>
              <a:t>illnesses</a:t>
            </a:r>
            <a:r>
              <a:rPr lang="en-US" sz="2400" spc="10" dirty="0">
                <a:cs typeface="Arial" panose="020B0604020202020204" pitchFamily="34" charset="0"/>
              </a:rPr>
              <a:t> </a:t>
            </a:r>
            <a:r>
              <a:rPr lang="en-US" sz="2400" spc="-15" dirty="0">
                <a:cs typeface="Arial" panose="020B0604020202020204" pitchFamily="34" charset="0"/>
              </a:rPr>
              <a:t>per</a:t>
            </a:r>
            <a:r>
              <a:rPr lang="en-US" sz="2400" spc="-5" dirty="0">
                <a:cs typeface="Arial" panose="020B0604020202020204" pitchFamily="34" charset="0"/>
              </a:rPr>
              <a:t> </a:t>
            </a:r>
            <a:r>
              <a:rPr lang="en-US" sz="2400" spc="-10" dirty="0">
                <a:cs typeface="Arial" panose="020B0604020202020204" pitchFamily="34" charset="0"/>
              </a:rPr>
              <a:t>year</a:t>
            </a:r>
            <a:r>
              <a:rPr lang="en-US" sz="2400" spc="-5" dirty="0">
                <a:cs typeface="Arial" panose="020B0604020202020204" pitchFamily="34" charset="0"/>
              </a:rPr>
              <a:t> </a:t>
            </a:r>
            <a:r>
              <a:rPr lang="en-US" sz="2400" spc="-10" dirty="0">
                <a:cs typeface="Arial" panose="020B0604020202020204" pitchFamily="34" charset="0"/>
              </a:rPr>
              <a:t>in </a:t>
            </a:r>
            <a:r>
              <a:rPr lang="en-US" sz="2400" spc="-15" dirty="0">
                <a:cs typeface="Arial" panose="020B0604020202020204" pitchFamily="34" charset="0"/>
              </a:rPr>
              <a:t>the</a:t>
            </a:r>
            <a:r>
              <a:rPr lang="en-US" sz="2400" spc="-10" dirty="0">
                <a:cs typeface="Arial" panose="020B0604020202020204" pitchFamily="34" charset="0"/>
              </a:rPr>
              <a:t> </a:t>
            </a:r>
            <a:r>
              <a:rPr lang="en-US" sz="2400" spc="-15" dirty="0">
                <a:cs typeface="Arial" panose="020B0604020202020204" pitchFamily="34" charset="0"/>
              </a:rPr>
              <a:t>U.S.</a:t>
            </a:r>
          </a:p>
          <a:p>
            <a:pPr marL="812800" marR="12700" lvl="1" indent="-342900">
              <a:buFont typeface="Arial"/>
              <a:buChar char="•"/>
              <a:tabLst>
                <a:tab pos="354965" algn="l"/>
              </a:tabLst>
            </a:pPr>
            <a:r>
              <a:rPr lang="en-US" sz="2400" spc="-5" dirty="0">
                <a:cs typeface="Arial" panose="020B0604020202020204" pitchFamily="34" charset="0"/>
              </a:rPr>
              <a:t>Evidenc</a:t>
            </a:r>
            <a:r>
              <a:rPr lang="en-US" sz="2400" spc="0" dirty="0">
                <a:cs typeface="Arial" panose="020B0604020202020204" pitchFamily="34" charset="0"/>
              </a:rPr>
              <a:t>e</a:t>
            </a:r>
            <a:r>
              <a:rPr lang="en-US" sz="2400" spc="-15" dirty="0">
                <a:cs typeface="Arial" panose="020B0604020202020204" pitchFamily="34" charset="0"/>
              </a:rPr>
              <a:t> </a:t>
            </a:r>
            <a:r>
              <a:rPr lang="en-US" sz="2400" spc="-5" dirty="0">
                <a:cs typeface="Arial" panose="020B0604020202020204" pitchFamily="34" charset="0"/>
              </a:rPr>
              <a:t>regardin</a:t>
            </a:r>
            <a:r>
              <a:rPr lang="en-US" sz="2400" spc="0" dirty="0">
                <a:cs typeface="Arial" panose="020B0604020202020204" pitchFamily="34" charset="0"/>
              </a:rPr>
              <a:t>g</a:t>
            </a:r>
            <a:r>
              <a:rPr lang="en-US" sz="2400" spc="5" dirty="0">
                <a:cs typeface="Arial" panose="020B0604020202020204" pitchFamily="34" charset="0"/>
              </a:rPr>
              <a:t> </a:t>
            </a:r>
            <a:r>
              <a:rPr lang="en-US" sz="2400" spc="-5" dirty="0">
                <a:cs typeface="Arial" panose="020B0604020202020204" pitchFamily="34" charset="0"/>
              </a:rPr>
              <a:t>whethe</a:t>
            </a:r>
            <a:r>
              <a:rPr lang="en-US" sz="2400" spc="0" dirty="0">
                <a:cs typeface="Arial" panose="020B0604020202020204" pitchFamily="34" charset="0"/>
              </a:rPr>
              <a:t>r</a:t>
            </a:r>
            <a:r>
              <a:rPr lang="en-US" sz="2400" spc="5" dirty="0">
                <a:cs typeface="Arial" panose="020B0604020202020204" pitchFamily="34" charset="0"/>
              </a:rPr>
              <a:t> </a:t>
            </a:r>
            <a:r>
              <a:rPr lang="en-US" sz="2400" spc="-5" dirty="0">
                <a:cs typeface="Arial" panose="020B0604020202020204" pitchFamily="34" charset="0"/>
              </a:rPr>
              <a:t>menta</a:t>
            </a:r>
            <a:r>
              <a:rPr lang="en-US" sz="2400" spc="0" dirty="0">
                <a:cs typeface="Arial" panose="020B0604020202020204" pitchFamily="34" charset="0"/>
              </a:rPr>
              <a:t>l</a:t>
            </a:r>
            <a:r>
              <a:rPr lang="en-US" sz="2400" spc="5" dirty="0">
                <a:cs typeface="Arial" panose="020B0604020202020204" pitchFamily="34" charset="0"/>
              </a:rPr>
              <a:t> </a:t>
            </a:r>
            <a:r>
              <a:rPr lang="en-US" sz="2400" spc="-5" dirty="0">
                <a:cs typeface="Arial" panose="020B0604020202020204" pitchFamily="34" charset="0"/>
              </a:rPr>
              <a:t>illne</a:t>
            </a:r>
            <a:r>
              <a:rPr lang="en-US" sz="2400" spc="0" dirty="0">
                <a:cs typeface="Arial" panose="020B0604020202020204" pitchFamily="34" charset="0"/>
              </a:rPr>
              <a:t>ss</a:t>
            </a:r>
            <a:r>
              <a:rPr lang="en-US" sz="2400" spc="-5" dirty="0">
                <a:cs typeface="Arial" panose="020B0604020202020204" pitchFamily="34" charset="0"/>
              </a:rPr>
              <a:t> increase</a:t>
            </a:r>
            <a:r>
              <a:rPr lang="en-US" sz="2400" spc="0" dirty="0">
                <a:cs typeface="Arial" panose="020B0604020202020204" pitchFamily="34" charset="0"/>
              </a:rPr>
              <a:t>s</a:t>
            </a:r>
            <a:r>
              <a:rPr lang="en-US" sz="2400" spc="-15" dirty="0">
                <a:cs typeface="Arial" panose="020B0604020202020204" pitchFamily="34" charset="0"/>
              </a:rPr>
              <a:t> </a:t>
            </a:r>
            <a:r>
              <a:rPr lang="en-US" sz="2400" spc="-5" dirty="0">
                <a:cs typeface="Arial" panose="020B0604020202020204" pitchFamily="34" charset="0"/>
              </a:rPr>
              <a:t>likelihoo</a:t>
            </a:r>
            <a:r>
              <a:rPr lang="en-US" sz="2400" spc="0" dirty="0">
                <a:cs typeface="Arial" panose="020B0604020202020204" pitchFamily="34" charset="0"/>
              </a:rPr>
              <a:t>d</a:t>
            </a:r>
            <a:r>
              <a:rPr lang="en-US" sz="2400" spc="-15" dirty="0">
                <a:cs typeface="Arial" panose="020B0604020202020204" pitchFamily="34" charset="0"/>
              </a:rPr>
              <a:t> </a:t>
            </a:r>
            <a:r>
              <a:rPr lang="en-US" sz="2400" spc="-5" dirty="0">
                <a:cs typeface="Arial" panose="020B0604020202020204" pitchFamily="34" charset="0"/>
              </a:rPr>
              <a:t>o</a:t>
            </a:r>
            <a:r>
              <a:rPr lang="en-US" sz="2400" spc="0" dirty="0">
                <a:cs typeface="Arial" panose="020B0604020202020204" pitchFamily="34" charset="0"/>
              </a:rPr>
              <a:t>f</a:t>
            </a:r>
            <a:r>
              <a:rPr lang="en-US" sz="2400" spc="5" dirty="0">
                <a:cs typeface="Arial" panose="020B0604020202020204" pitchFamily="34" charset="0"/>
              </a:rPr>
              <a:t> </a:t>
            </a:r>
            <a:r>
              <a:rPr lang="en-US" sz="2400" spc="-5" dirty="0">
                <a:cs typeface="Arial" panose="020B0604020202020204" pitchFamily="34" charset="0"/>
              </a:rPr>
              <a:t>arres</a:t>
            </a:r>
            <a:r>
              <a:rPr lang="en-US" sz="2400" spc="0" dirty="0">
                <a:cs typeface="Arial" panose="020B0604020202020204" pitchFamily="34" charset="0"/>
              </a:rPr>
              <a:t>t</a:t>
            </a:r>
            <a:r>
              <a:rPr lang="en-US" sz="2400" spc="5" dirty="0">
                <a:cs typeface="Arial" panose="020B0604020202020204" pitchFamily="34" charset="0"/>
              </a:rPr>
              <a:t> </a:t>
            </a:r>
            <a:r>
              <a:rPr lang="en-US" sz="2400" spc="-5" dirty="0">
                <a:cs typeface="Arial" panose="020B0604020202020204" pitchFamily="34" charset="0"/>
              </a:rPr>
              <a:t>is equivocal (Engel &amp; Silver, 2002)</a:t>
            </a:r>
            <a:endParaRPr lang="en-US" sz="2400" spc="-15" dirty="0">
              <a:cs typeface="Arial" panose="020B0604020202020204" pitchFamily="34" charset="0"/>
            </a:endParaRPr>
          </a:p>
          <a:p>
            <a:pPr marL="12700" marR="12700" indent="0">
              <a:buNone/>
              <a:tabLst>
                <a:tab pos="354965" algn="l"/>
              </a:tabLst>
            </a:pPr>
            <a:endParaRPr lang="en-US" sz="1700" spc="-25" dirty="0">
              <a:latin typeface="Arial"/>
              <a:cs typeface="Arial"/>
            </a:endParaRPr>
          </a:p>
          <a:p>
            <a:pPr marL="755650" marR="59055" lvl="1" indent="-285750">
              <a:spcBef>
                <a:spcPts val="395"/>
              </a:spcBef>
              <a:buSzPct val="112500"/>
              <a:buFont typeface="Arial"/>
              <a:buChar char="–"/>
              <a:tabLst>
                <a:tab pos="755015" algn="l"/>
              </a:tabLst>
            </a:pPr>
            <a:endParaRPr lang="en-US" sz="1700" dirty="0"/>
          </a:p>
        </p:txBody>
      </p:sp>
    </p:spTree>
    <p:extLst>
      <p:ext uri="{BB962C8B-B14F-4D97-AF65-F5344CB8AC3E}">
        <p14:creationId xmlns:p14="http://schemas.microsoft.com/office/powerpoint/2010/main" val="299097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343FF-F30A-44F7-9FD3-5228A6052A2D}"/>
              </a:ext>
            </a:extLst>
          </p:cNvPr>
          <p:cNvSpPr>
            <a:spLocks noGrp="1"/>
          </p:cNvSpPr>
          <p:nvPr>
            <p:ph type="title"/>
          </p:nvPr>
        </p:nvSpPr>
        <p:spPr>
          <a:xfrm>
            <a:off x="1114478" y="763488"/>
            <a:ext cx="8872545" cy="1325563"/>
          </a:xfrm>
        </p:spPr>
        <p:txBody>
          <a:bodyPr>
            <a:noAutofit/>
          </a:bodyPr>
          <a:lstStyle/>
          <a:p>
            <a:r>
              <a:rPr lang="en-US" sz="3200" dirty="0"/>
              <a:t>Police contact with persons with serious mental illnesses: What happens to people</a:t>
            </a:r>
          </a:p>
        </p:txBody>
      </p:sp>
      <p:sp>
        <p:nvSpPr>
          <p:cNvPr id="3" name="Content Placeholder 2">
            <a:extLst>
              <a:ext uri="{FF2B5EF4-FFF2-40B4-BE49-F238E27FC236}">
                <a16:creationId xmlns:a16="http://schemas.microsoft.com/office/drawing/2014/main" xmlns="" id="{87914476-D0E1-46BF-AD5E-39F848D74C3D}"/>
              </a:ext>
            </a:extLst>
          </p:cNvPr>
          <p:cNvSpPr>
            <a:spLocks noGrp="1"/>
          </p:cNvSpPr>
          <p:nvPr>
            <p:ph idx="1"/>
          </p:nvPr>
        </p:nvSpPr>
        <p:spPr>
          <a:xfrm>
            <a:off x="457200" y="2089051"/>
            <a:ext cx="9724768" cy="4693920"/>
          </a:xfrm>
        </p:spPr>
        <p:txBody>
          <a:bodyPr anchor="ctr">
            <a:normAutofit/>
          </a:bodyPr>
          <a:lstStyle/>
          <a:p>
            <a:pPr marL="812800" marR="12700" lvl="1" indent="-342900">
              <a:buFont typeface="Arial"/>
              <a:buChar char="•"/>
              <a:tabLst>
                <a:tab pos="354965" algn="l"/>
              </a:tabLst>
            </a:pPr>
            <a:r>
              <a:rPr lang="en-US" sz="2400" spc="-20" dirty="0">
                <a:cs typeface="Arial" panose="020B0604020202020204" pitchFamily="34" charset="0"/>
              </a:rPr>
              <a:t>P</a:t>
            </a:r>
            <a:r>
              <a:rPr lang="en-US" sz="2400" spc="-10" dirty="0">
                <a:cs typeface="Arial" panose="020B0604020202020204" pitchFamily="34" charset="0"/>
              </a:rPr>
              <a:t>ersons</a:t>
            </a:r>
            <a:r>
              <a:rPr lang="en-US" sz="2400" spc="-5" dirty="0">
                <a:cs typeface="Arial" panose="020B0604020202020204" pitchFamily="34" charset="0"/>
              </a:rPr>
              <a:t> </a:t>
            </a:r>
            <a:r>
              <a:rPr lang="en-US" sz="2400" spc="-10" dirty="0">
                <a:cs typeface="Arial" panose="020B0604020202020204" pitchFamily="34" charset="0"/>
              </a:rPr>
              <a:t>with</a:t>
            </a:r>
            <a:r>
              <a:rPr lang="en-US" sz="2400" spc="-5" dirty="0">
                <a:cs typeface="Arial" panose="020B0604020202020204" pitchFamily="34" charset="0"/>
              </a:rPr>
              <a:t> </a:t>
            </a:r>
            <a:r>
              <a:rPr lang="en-US" sz="2400" spc="-10" dirty="0">
                <a:cs typeface="Arial" panose="020B0604020202020204" pitchFamily="34" charset="0"/>
              </a:rPr>
              <a:t>serious</a:t>
            </a:r>
            <a:r>
              <a:rPr lang="en-US" sz="2400" spc="-5" dirty="0">
                <a:cs typeface="Arial" panose="020B0604020202020204" pitchFamily="34" charset="0"/>
              </a:rPr>
              <a:t> </a:t>
            </a:r>
            <a:r>
              <a:rPr lang="en-US" sz="2400" spc="-10" dirty="0">
                <a:cs typeface="Arial" panose="020B0604020202020204" pitchFamily="34" charset="0"/>
              </a:rPr>
              <a:t>mental</a:t>
            </a:r>
            <a:r>
              <a:rPr lang="en-US" sz="2400" spc="-5" dirty="0">
                <a:cs typeface="Arial" panose="020B0604020202020204" pitchFamily="34" charset="0"/>
              </a:rPr>
              <a:t> </a:t>
            </a:r>
            <a:r>
              <a:rPr lang="en-US" sz="2400" spc="-10" dirty="0">
                <a:cs typeface="Arial" panose="020B0604020202020204" pitchFamily="34" charset="0"/>
              </a:rPr>
              <a:t>illnesses</a:t>
            </a:r>
            <a:r>
              <a:rPr lang="en-US" sz="2400" spc="10" dirty="0">
                <a:cs typeface="Arial" panose="020B0604020202020204" pitchFamily="34" charset="0"/>
              </a:rPr>
              <a:t> </a:t>
            </a:r>
            <a:r>
              <a:rPr lang="en-US" sz="2400" spc="-10" dirty="0">
                <a:cs typeface="Arial" panose="020B0604020202020204" pitchFamily="34" charset="0"/>
              </a:rPr>
              <a:t>are</a:t>
            </a:r>
            <a:r>
              <a:rPr lang="en-US" sz="2400" spc="-5" dirty="0">
                <a:cs typeface="Arial" panose="020B0604020202020204" pitchFamily="34" charset="0"/>
              </a:rPr>
              <a:t> </a:t>
            </a:r>
            <a:r>
              <a:rPr lang="en-US" sz="2400" spc="-10" dirty="0">
                <a:cs typeface="Arial" panose="020B0604020202020204" pitchFamily="34" charset="0"/>
              </a:rPr>
              <a:t>over</a:t>
            </a:r>
            <a:r>
              <a:rPr lang="en-US" sz="2400" spc="-5" dirty="0">
                <a:cs typeface="Arial" panose="020B0604020202020204" pitchFamily="34" charset="0"/>
              </a:rPr>
              <a:t> </a:t>
            </a:r>
            <a:r>
              <a:rPr lang="en-US" sz="2400" spc="-10" dirty="0">
                <a:cs typeface="Arial" panose="020B0604020202020204" pitchFamily="34" charset="0"/>
              </a:rPr>
              <a:t>represented</a:t>
            </a:r>
            <a:r>
              <a:rPr lang="en-US" sz="2400" spc="-5" dirty="0">
                <a:cs typeface="Arial" panose="020B0604020202020204" pitchFamily="34" charset="0"/>
              </a:rPr>
              <a:t> </a:t>
            </a:r>
            <a:r>
              <a:rPr lang="en-US" sz="2400" spc="-10" dirty="0">
                <a:cs typeface="Arial" panose="020B0604020202020204" pitchFamily="34" charset="0"/>
              </a:rPr>
              <a:t>in</a:t>
            </a:r>
            <a:r>
              <a:rPr lang="en-US" sz="2400" spc="-5" dirty="0">
                <a:cs typeface="Arial" panose="020B0604020202020204" pitchFamily="34" charset="0"/>
              </a:rPr>
              <a:t> </a:t>
            </a:r>
            <a:r>
              <a:rPr lang="en-US" sz="2400" spc="-10" dirty="0">
                <a:cs typeface="Arial" panose="020B0604020202020204" pitchFamily="34" charset="0"/>
              </a:rPr>
              <a:t>jails </a:t>
            </a:r>
            <a:r>
              <a:rPr lang="en-US" sz="2400" spc="-20" dirty="0">
                <a:cs typeface="Arial" panose="020B0604020202020204" pitchFamily="34" charset="0"/>
              </a:rPr>
              <a:t>an</a:t>
            </a:r>
            <a:r>
              <a:rPr lang="en-US" sz="2400" spc="-15" dirty="0">
                <a:cs typeface="Arial" panose="020B0604020202020204" pitchFamily="34" charset="0"/>
              </a:rPr>
              <a:t>d prison</a:t>
            </a:r>
            <a:r>
              <a:rPr lang="en-US" sz="2400" spc="-10" dirty="0">
                <a:cs typeface="Arial" panose="020B0604020202020204" pitchFamily="34" charset="0"/>
              </a:rPr>
              <a:t>s </a:t>
            </a:r>
            <a:r>
              <a:rPr lang="en-US" sz="2400" spc="-15" dirty="0">
                <a:cs typeface="Arial" panose="020B0604020202020204" pitchFamily="34" charset="0"/>
              </a:rPr>
              <a:t>(~17</a:t>
            </a:r>
            <a:r>
              <a:rPr lang="en-US" sz="2400" spc="-20" dirty="0">
                <a:cs typeface="Arial" panose="020B0604020202020204" pitchFamily="34" charset="0"/>
              </a:rPr>
              <a:t>%</a:t>
            </a:r>
            <a:r>
              <a:rPr lang="en-US" sz="2400" spc="-15" dirty="0">
                <a:cs typeface="Arial" panose="020B0604020202020204" pitchFamily="34" charset="0"/>
              </a:rPr>
              <a:t> </a:t>
            </a:r>
            <a:r>
              <a:rPr lang="en-US" sz="2400" spc="-20" dirty="0">
                <a:cs typeface="Arial" panose="020B0604020202020204" pitchFamily="34" charset="0"/>
              </a:rPr>
              <a:t>compare</a:t>
            </a:r>
            <a:r>
              <a:rPr lang="en-US" sz="2400" spc="-15" dirty="0">
                <a:cs typeface="Arial" panose="020B0604020202020204" pitchFamily="34" charset="0"/>
              </a:rPr>
              <a:t>d to 5-7</a:t>
            </a:r>
            <a:r>
              <a:rPr lang="en-US" sz="2400" spc="-20" dirty="0">
                <a:cs typeface="Arial" panose="020B0604020202020204" pitchFamily="34" charset="0"/>
              </a:rPr>
              <a:t>% genera</a:t>
            </a:r>
            <a:r>
              <a:rPr lang="en-US" sz="2400" spc="-5" dirty="0">
                <a:cs typeface="Arial" panose="020B0604020202020204" pitchFamily="34" charset="0"/>
              </a:rPr>
              <a:t>l </a:t>
            </a:r>
            <a:r>
              <a:rPr lang="en-US" sz="2400" spc="-15" dirty="0">
                <a:cs typeface="Arial" panose="020B0604020202020204" pitchFamily="34" charset="0"/>
              </a:rPr>
              <a:t>population), and </a:t>
            </a:r>
            <a:r>
              <a:rPr lang="en-US" sz="2400" dirty="0">
                <a:cs typeface="Arial" panose="020B0604020202020204" pitchFamily="34" charset="0"/>
              </a:rPr>
              <a:t>72% of this group have one or more co-occurring substance use disorders </a:t>
            </a:r>
            <a:r>
              <a:rPr lang="en-US" altLang="en-US" sz="2400" dirty="0"/>
              <a:t>(Ditton, 1999; Steadman, et al., 2009; </a:t>
            </a:r>
            <a:r>
              <a:rPr lang="en-US" altLang="en-US" sz="2400" dirty="0" err="1"/>
              <a:t>Teplin</a:t>
            </a:r>
            <a:r>
              <a:rPr lang="en-US" altLang="en-US" sz="2400" dirty="0"/>
              <a:t> &amp; </a:t>
            </a:r>
            <a:r>
              <a:rPr lang="en-US" altLang="en-US" sz="2400" dirty="0" err="1"/>
              <a:t>Abrahm</a:t>
            </a:r>
            <a:r>
              <a:rPr lang="en-US" altLang="en-US" sz="2400" dirty="0"/>
              <a:t>, 1996)</a:t>
            </a:r>
            <a:endParaRPr lang="en-US" sz="2400" dirty="0">
              <a:cs typeface="Arial" panose="020B0604020202020204" pitchFamily="34" charset="0"/>
            </a:endParaRPr>
          </a:p>
          <a:p>
            <a:pPr marL="812800" marR="461009" lvl="1" indent="-342900">
              <a:spcBef>
                <a:spcPts val="465"/>
              </a:spcBef>
              <a:buFont typeface="Arial"/>
              <a:buChar char="•"/>
              <a:tabLst>
                <a:tab pos="354965" algn="l"/>
              </a:tabLst>
            </a:pPr>
            <a:r>
              <a:rPr lang="en-US" sz="2400" spc="-15" dirty="0">
                <a:cs typeface="Arial" panose="020B0604020202020204" pitchFamily="34" charset="0"/>
              </a:rPr>
              <a:t>Los</a:t>
            </a:r>
            <a:r>
              <a:rPr lang="en-US" sz="2400" spc="-5" dirty="0">
                <a:cs typeface="Arial" panose="020B0604020202020204" pitchFamily="34" charset="0"/>
              </a:rPr>
              <a:t> </a:t>
            </a:r>
            <a:r>
              <a:rPr lang="en-US" sz="2400" spc="-15" dirty="0">
                <a:cs typeface="Arial" panose="020B0604020202020204" pitchFamily="34" charset="0"/>
              </a:rPr>
              <a:t>Angeles</a:t>
            </a:r>
            <a:r>
              <a:rPr lang="en-US" sz="2400" spc="10" dirty="0">
                <a:cs typeface="Arial" panose="020B0604020202020204" pitchFamily="34" charset="0"/>
              </a:rPr>
              <a:t> </a:t>
            </a:r>
            <a:r>
              <a:rPr lang="en-US" sz="2400" spc="-15" dirty="0">
                <a:cs typeface="Arial" panose="020B0604020202020204" pitchFamily="34" charset="0"/>
              </a:rPr>
              <a:t>County</a:t>
            </a:r>
            <a:r>
              <a:rPr lang="en-US" sz="2400" spc="-5" dirty="0">
                <a:cs typeface="Arial" panose="020B0604020202020204" pitchFamily="34" charset="0"/>
              </a:rPr>
              <a:t> </a:t>
            </a:r>
            <a:r>
              <a:rPr lang="en-US" sz="2400" spc="-15" dirty="0">
                <a:cs typeface="Arial" panose="020B0604020202020204" pitchFamily="34" charset="0"/>
              </a:rPr>
              <a:t>and</a:t>
            </a:r>
            <a:r>
              <a:rPr lang="en-US" sz="2400" spc="-5" dirty="0">
                <a:cs typeface="Arial" panose="020B0604020202020204" pitchFamily="34" charset="0"/>
              </a:rPr>
              <a:t> </a:t>
            </a:r>
            <a:r>
              <a:rPr lang="en-US" sz="2400" spc="-15" dirty="0">
                <a:cs typeface="Arial" panose="020B0604020202020204" pitchFamily="34" charset="0"/>
              </a:rPr>
              <a:t>Cook</a:t>
            </a:r>
            <a:r>
              <a:rPr lang="en-US" sz="2400" spc="5" dirty="0">
                <a:cs typeface="Arial" panose="020B0604020202020204" pitchFamily="34" charset="0"/>
              </a:rPr>
              <a:t> </a:t>
            </a:r>
            <a:r>
              <a:rPr lang="en-US" sz="2400" spc="-15" dirty="0">
                <a:cs typeface="Arial" panose="020B0604020202020204" pitchFamily="34" charset="0"/>
              </a:rPr>
              <a:t>County</a:t>
            </a:r>
            <a:r>
              <a:rPr lang="en-US" sz="2400" spc="-5" dirty="0">
                <a:cs typeface="Arial" panose="020B0604020202020204" pitchFamily="34" charset="0"/>
              </a:rPr>
              <a:t> </a:t>
            </a:r>
            <a:r>
              <a:rPr lang="en-US" sz="2400" spc="-10" dirty="0">
                <a:cs typeface="Arial" panose="020B0604020202020204" pitchFamily="34" charset="0"/>
              </a:rPr>
              <a:t>jails</a:t>
            </a:r>
            <a:r>
              <a:rPr lang="en-US" sz="2400" spc="5" dirty="0">
                <a:cs typeface="Arial" panose="020B0604020202020204" pitchFamily="34" charset="0"/>
              </a:rPr>
              <a:t> </a:t>
            </a:r>
            <a:r>
              <a:rPr lang="en-US" sz="2400" spc="-10" dirty="0">
                <a:cs typeface="Arial" panose="020B0604020202020204" pitchFamily="34" charset="0"/>
              </a:rPr>
              <a:t>are</a:t>
            </a:r>
            <a:r>
              <a:rPr lang="en-US" sz="2400" spc="-5" dirty="0">
                <a:cs typeface="Arial" panose="020B0604020202020204" pitchFamily="34" charset="0"/>
              </a:rPr>
              <a:t> </a:t>
            </a:r>
            <a:r>
              <a:rPr lang="en-US" sz="2400" spc="-10" dirty="0">
                <a:cs typeface="Arial" panose="020B0604020202020204" pitchFamily="34" charset="0"/>
              </a:rPr>
              <a:t>the</a:t>
            </a:r>
            <a:r>
              <a:rPr lang="en-US" sz="2400" spc="-5" dirty="0">
                <a:cs typeface="Arial" panose="020B0604020202020204" pitchFamily="34" charset="0"/>
              </a:rPr>
              <a:t> </a:t>
            </a:r>
            <a:r>
              <a:rPr lang="en-US" sz="2400" spc="-15" dirty="0">
                <a:cs typeface="Arial" panose="020B0604020202020204" pitchFamily="34" charset="0"/>
              </a:rPr>
              <a:t>two</a:t>
            </a:r>
            <a:r>
              <a:rPr lang="en-US" sz="2400" spc="-5" dirty="0">
                <a:cs typeface="Arial" panose="020B0604020202020204" pitchFamily="34" charset="0"/>
              </a:rPr>
              <a:t> </a:t>
            </a:r>
            <a:r>
              <a:rPr lang="en-US" sz="2400" spc="-10" dirty="0">
                <a:cs typeface="Arial" panose="020B0604020202020204" pitchFamily="34" charset="0"/>
              </a:rPr>
              <a:t>largest single site psychiatric</a:t>
            </a:r>
            <a:r>
              <a:rPr lang="en-US" sz="2400" spc="-5" dirty="0">
                <a:cs typeface="Arial" panose="020B0604020202020204" pitchFamily="34" charset="0"/>
              </a:rPr>
              <a:t> </a:t>
            </a:r>
            <a:r>
              <a:rPr lang="en-US" sz="2400" spc="-10" dirty="0">
                <a:cs typeface="Arial" panose="020B0604020202020204" pitchFamily="34" charset="0"/>
              </a:rPr>
              <a:t>facilities</a:t>
            </a:r>
          </a:p>
          <a:p>
            <a:pPr marL="812800" marR="461009" lvl="1" indent="-342900">
              <a:spcBef>
                <a:spcPts val="465"/>
              </a:spcBef>
              <a:buFont typeface="Arial"/>
              <a:buChar char="•"/>
              <a:tabLst>
                <a:tab pos="354965" algn="l"/>
              </a:tabLst>
            </a:pPr>
            <a:r>
              <a:rPr lang="en-US" sz="2400" spc="-20" dirty="0">
                <a:cs typeface="Arial" panose="020B0604020202020204" pitchFamily="34" charset="0"/>
              </a:rPr>
              <a:t>Recen</a:t>
            </a:r>
            <a:r>
              <a:rPr lang="en-US" sz="2400" spc="-10" dirty="0">
                <a:cs typeface="Arial" panose="020B0604020202020204" pitchFamily="34" charset="0"/>
              </a:rPr>
              <a:t>t </a:t>
            </a:r>
            <a:r>
              <a:rPr lang="en-US" sz="2400" spc="-15" dirty="0">
                <a:cs typeface="Arial" panose="020B0604020202020204" pitchFamily="34" charset="0"/>
              </a:rPr>
              <a:t>repor</a:t>
            </a:r>
            <a:r>
              <a:rPr lang="en-US" sz="2400" spc="-10" dirty="0">
                <a:cs typeface="Arial" panose="020B0604020202020204" pitchFamily="34" charset="0"/>
              </a:rPr>
              <a:t>t</a:t>
            </a:r>
            <a:r>
              <a:rPr lang="en-US" sz="2400" spc="-20" dirty="0">
                <a:cs typeface="Arial" panose="020B0604020202020204" pitchFamily="34" charset="0"/>
              </a:rPr>
              <a:t> </a:t>
            </a:r>
            <a:r>
              <a:rPr lang="en-US" sz="2400" spc="-15" dirty="0">
                <a:cs typeface="Arial" panose="020B0604020202020204" pitchFamily="34" charset="0"/>
              </a:rPr>
              <a:t>indicated 2 million</a:t>
            </a:r>
            <a:r>
              <a:rPr lang="en-US" sz="2400" spc="20" dirty="0">
                <a:cs typeface="Arial" panose="020B0604020202020204" pitchFamily="34" charset="0"/>
              </a:rPr>
              <a:t> </a:t>
            </a:r>
            <a:r>
              <a:rPr lang="en-US" sz="2400" spc="-20" dirty="0">
                <a:cs typeface="Arial" panose="020B0604020202020204" pitchFamily="34" charset="0"/>
              </a:rPr>
              <a:t>o</a:t>
            </a:r>
            <a:r>
              <a:rPr lang="en-US" sz="2400" spc="-10" dirty="0">
                <a:cs typeface="Arial" panose="020B0604020202020204" pitchFamily="34" charset="0"/>
              </a:rPr>
              <a:t>f </a:t>
            </a:r>
            <a:r>
              <a:rPr lang="en-US" sz="2400" spc="-20" dirty="0">
                <a:cs typeface="Arial" panose="020B0604020202020204" pitchFamily="34" charset="0"/>
              </a:rPr>
              <a:t>1</a:t>
            </a:r>
            <a:r>
              <a:rPr lang="en-US" sz="2400" spc="-15" dirty="0">
                <a:cs typeface="Arial" panose="020B0604020202020204" pitchFamily="34" charset="0"/>
              </a:rPr>
              <a:t>3 million</a:t>
            </a:r>
            <a:r>
              <a:rPr lang="en-US" sz="2400" spc="25" dirty="0">
                <a:cs typeface="Arial" panose="020B0604020202020204" pitchFamily="34" charset="0"/>
              </a:rPr>
              <a:t> </a:t>
            </a:r>
            <a:r>
              <a:rPr lang="en-US" sz="2400" spc="-15" dirty="0">
                <a:cs typeface="Arial" panose="020B0604020202020204" pitchFamily="34" charset="0"/>
              </a:rPr>
              <a:t>jai</a:t>
            </a:r>
            <a:r>
              <a:rPr lang="en-US" sz="2400" spc="-5" dirty="0">
                <a:cs typeface="Arial" panose="020B0604020202020204" pitchFamily="34" charset="0"/>
              </a:rPr>
              <a:t>l</a:t>
            </a:r>
            <a:r>
              <a:rPr lang="en-US" sz="2400" spc="10" dirty="0">
                <a:cs typeface="Arial" panose="020B0604020202020204" pitchFamily="34" charset="0"/>
              </a:rPr>
              <a:t> </a:t>
            </a:r>
            <a:r>
              <a:rPr lang="en-US" sz="2400" spc="-15" dirty="0">
                <a:cs typeface="Arial" panose="020B0604020202020204" pitchFamily="34" charset="0"/>
              </a:rPr>
              <a:t>admission</a:t>
            </a:r>
            <a:r>
              <a:rPr lang="en-US" sz="2400" spc="-10" dirty="0">
                <a:cs typeface="Arial" panose="020B0604020202020204" pitchFamily="34" charset="0"/>
              </a:rPr>
              <a:t>s </a:t>
            </a:r>
            <a:r>
              <a:rPr lang="en-US" sz="2400" spc="-20" dirty="0">
                <a:cs typeface="Arial" panose="020B0604020202020204" pitchFamily="34" charset="0"/>
              </a:rPr>
              <a:t>each</a:t>
            </a:r>
            <a:r>
              <a:rPr lang="en-US" sz="2400" spc="-15" dirty="0">
                <a:cs typeface="Arial" panose="020B0604020202020204" pitchFamily="34" charset="0"/>
              </a:rPr>
              <a:t> </a:t>
            </a:r>
            <a:r>
              <a:rPr lang="en-US" sz="2400" spc="-10" dirty="0">
                <a:cs typeface="Arial" panose="020B0604020202020204" pitchFamily="34" charset="0"/>
              </a:rPr>
              <a:t>year involve </a:t>
            </a:r>
            <a:r>
              <a:rPr lang="en-US" sz="2400" spc="-15" dirty="0">
                <a:cs typeface="Arial" panose="020B0604020202020204" pitchFamily="34" charset="0"/>
              </a:rPr>
              <a:t>persons </a:t>
            </a:r>
            <a:r>
              <a:rPr lang="en-US" sz="2400" spc="-10" dirty="0">
                <a:cs typeface="Arial" panose="020B0604020202020204" pitchFamily="34" charset="0"/>
              </a:rPr>
              <a:t>with serious mental illnesses (Sabol, &amp; Minton, 2008)</a:t>
            </a:r>
            <a:endParaRPr lang="en-US" sz="2400" dirty="0">
              <a:cs typeface="Arial" panose="020B0604020202020204" pitchFamily="34" charset="0"/>
            </a:endParaRPr>
          </a:p>
          <a:p>
            <a:pPr marL="812800" marR="461009" lvl="1" indent="-342900">
              <a:spcBef>
                <a:spcPts val="465"/>
              </a:spcBef>
              <a:buFont typeface="Arial"/>
              <a:buChar char="•"/>
              <a:tabLst>
                <a:tab pos="354965" algn="l"/>
              </a:tabLst>
            </a:pPr>
            <a:r>
              <a:rPr lang="en-US" sz="2400" spc="-25" dirty="0">
                <a:cs typeface="Arial" panose="020B0604020202020204" pitchFamily="34" charset="0"/>
              </a:rPr>
              <a:t>O</a:t>
            </a:r>
            <a:r>
              <a:rPr lang="en-US" sz="2400" spc="-15" dirty="0">
                <a:cs typeface="Arial" panose="020B0604020202020204" pitchFamily="34" charset="0"/>
              </a:rPr>
              <a:t>nce</a:t>
            </a:r>
            <a:r>
              <a:rPr lang="en-US" sz="2400" spc="-5" dirty="0">
                <a:cs typeface="Arial" panose="020B0604020202020204" pitchFamily="34" charset="0"/>
              </a:rPr>
              <a:t> </a:t>
            </a:r>
            <a:r>
              <a:rPr lang="en-US" sz="2400" spc="-10" dirty="0">
                <a:cs typeface="Arial" panose="020B0604020202020204" pitchFamily="34" charset="0"/>
              </a:rPr>
              <a:t>they</a:t>
            </a:r>
            <a:r>
              <a:rPr lang="en-US" sz="2400" spc="-20" dirty="0">
                <a:cs typeface="Arial" panose="020B0604020202020204" pitchFamily="34" charset="0"/>
              </a:rPr>
              <a:t> </a:t>
            </a:r>
            <a:r>
              <a:rPr lang="en-US" sz="2400" spc="-10" dirty="0">
                <a:cs typeface="Arial" panose="020B0604020202020204" pitchFamily="34" charset="0"/>
              </a:rPr>
              <a:t>get</a:t>
            </a:r>
            <a:r>
              <a:rPr lang="en-US" sz="2400" spc="-5" dirty="0">
                <a:cs typeface="Arial" panose="020B0604020202020204" pitchFamily="34" charset="0"/>
              </a:rPr>
              <a:t> </a:t>
            </a:r>
            <a:r>
              <a:rPr lang="en-US" sz="2400" spc="-10" dirty="0">
                <a:cs typeface="Arial" panose="020B0604020202020204" pitchFamily="34" charset="0"/>
              </a:rPr>
              <a:t>into</a:t>
            </a:r>
            <a:r>
              <a:rPr lang="en-US" sz="2400" spc="-5" dirty="0">
                <a:cs typeface="Arial" panose="020B0604020202020204" pitchFamily="34" charset="0"/>
              </a:rPr>
              <a:t> </a:t>
            </a:r>
            <a:r>
              <a:rPr lang="en-US" sz="2400" spc="-10" dirty="0">
                <a:cs typeface="Arial" panose="020B0604020202020204" pitchFamily="34" charset="0"/>
              </a:rPr>
              <a:t>the</a:t>
            </a:r>
            <a:r>
              <a:rPr lang="en-US" sz="2400" spc="-5" dirty="0">
                <a:cs typeface="Arial" panose="020B0604020202020204" pitchFamily="34" charset="0"/>
              </a:rPr>
              <a:t> </a:t>
            </a:r>
            <a:r>
              <a:rPr lang="en-US" sz="2400" spc="-10" dirty="0">
                <a:cs typeface="Arial" panose="020B0604020202020204" pitchFamily="34" charset="0"/>
              </a:rPr>
              <a:t>system,</a:t>
            </a:r>
            <a:r>
              <a:rPr lang="en-US" sz="2400" spc="-30" dirty="0">
                <a:cs typeface="Arial" panose="020B0604020202020204" pitchFamily="34" charset="0"/>
              </a:rPr>
              <a:t> </a:t>
            </a:r>
            <a:r>
              <a:rPr lang="en-US" sz="2400" spc="-10" dirty="0">
                <a:cs typeface="Arial" panose="020B0604020202020204" pitchFamily="34" charset="0"/>
              </a:rPr>
              <a:t>they</a:t>
            </a:r>
            <a:r>
              <a:rPr lang="en-US" sz="2400" spc="-5" dirty="0">
                <a:cs typeface="Arial" panose="020B0604020202020204" pitchFamily="34" charset="0"/>
              </a:rPr>
              <a:t> </a:t>
            </a:r>
            <a:r>
              <a:rPr lang="en-US" sz="2400" spc="-10" dirty="0">
                <a:cs typeface="Arial" panose="020B0604020202020204" pitchFamily="34" charset="0"/>
              </a:rPr>
              <a:t>stay</a:t>
            </a:r>
            <a:r>
              <a:rPr lang="en-US" sz="2400" spc="-20" dirty="0">
                <a:cs typeface="Arial" panose="020B0604020202020204" pitchFamily="34" charset="0"/>
              </a:rPr>
              <a:t> </a:t>
            </a:r>
            <a:r>
              <a:rPr lang="en-US" sz="2400" spc="-10" dirty="0">
                <a:cs typeface="Arial" panose="020B0604020202020204" pitchFamily="34" charset="0"/>
              </a:rPr>
              <a:t>longer</a:t>
            </a:r>
            <a:r>
              <a:rPr lang="en-US" sz="2400" spc="5" dirty="0">
                <a:cs typeface="Arial" panose="020B0604020202020204" pitchFamily="34" charset="0"/>
              </a:rPr>
              <a:t> </a:t>
            </a:r>
            <a:r>
              <a:rPr lang="en-US" sz="2400" spc="-10" dirty="0">
                <a:cs typeface="Arial" panose="020B0604020202020204" pitchFamily="34" charset="0"/>
              </a:rPr>
              <a:t>than</a:t>
            </a:r>
            <a:r>
              <a:rPr lang="en-US" sz="2400" spc="-5" dirty="0">
                <a:cs typeface="Arial" panose="020B0604020202020204" pitchFamily="34" charset="0"/>
              </a:rPr>
              <a:t> </a:t>
            </a:r>
            <a:r>
              <a:rPr lang="en-US" sz="2400" spc="-10" dirty="0">
                <a:cs typeface="Arial" panose="020B0604020202020204" pitchFamily="34" charset="0"/>
              </a:rPr>
              <a:t>individuals without mental illnesses</a:t>
            </a:r>
            <a:endParaRPr lang="en-US" sz="2400" dirty="0">
              <a:cs typeface="Arial" panose="020B0604020202020204" pitchFamily="34" charset="0"/>
            </a:endParaRPr>
          </a:p>
          <a:p>
            <a:pPr marL="0" indent="0">
              <a:buNone/>
            </a:pPr>
            <a:endParaRPr lang="en-US" sz="1500" dirty="0"/>
          </a:p>
        </p:txBody>
      </p:sp>
      <p:pic>
        <p:nvPicPr>
          <p:cNvPr id="4" name="Picture 3">
            <a:extLst>
              <a:ext uri="{FF2B5EF4-FFF2-40B4-BE49-F238E27FC236}">
                <a16:creationId xmlns:a16="http://schemas.microsoft.com/office/drawing/2014/main" xmlns="" id="{6402E751-9BFA-4117-933D-972225EA6BEB}"/>
              </a:ext>
            </a:extLst>
          </p:cNvPr>
          <p:cNvPicPr>
            <a:picLocks noChangeAspect="1"/>
          </p:cNvPicPr>
          <p:nvPr/>
        </p:nvPicPr>
        <p:blipFill rotWithShape="1">
          <a:blip r:embed="rId3">
            <a:alphaModFix/>
          </a:blip>
          <a:srcRect t="650" r="-5" b="-5"/>
          <a:stretch/>
        </p:blipFill>
        <p:spPr>
          <a:xfrm>
            <a:off x="9225688" y="4873482"/>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10079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14ED3-6D0C-443D-AC0D-4DE7B987F46D}"/>
              </a:ext>
            </a:extLst>
          </p:cNvPr>
          <p:cNvSpPr>
            <a:spLocks noGrp="1"/>
          </p:cNvSpPr>
          <p:nvPr>
            <p:ph type="title"/>
          </p:nvPr>
        </p:nvSpPr>
        <p:spPr>
          <a:xfrm>
            <a:off x="580766" y="772298"/>
            <a:ext cx="10972800" cy="1143000"/>
          </a:xfrm>
        </p:spPr>
        <p:txBody>
          <a:bodyPr>
            <a:normAutofit/>
          </a:bodyPr>
          <a:lstStyle/>
          <a:p>
            <a:r>
              <a:rPr lang="en-US" sz="3200" dirty="0"/>
              <a:t>Police contact with individuals with I/DD</a:t>
            </a:r>
          </a:p>
        </p:txBody>
      </p:sp>
      <p:sp>
        <p:nvSpPr>
          <p:cNvPr id="3" name="Content Placeholder 2">
            <a:extLst>
              <a:ext uri="{FF2B5EF4-FFF2-40B4-BE49-F238E27FC236}">
                <a16:creationId xmlns:a16="http://schemas.microsoft.com/office/drawing/2014/main" xmlns="" id="{DA143D73-58FC-4C58-9249-91F1ABD887AB}"/>
              </a:ext>
            </a:extLst>
          </p:cNvPr>
          <p:cNvSpPr>
            <a:spLocks noGrp="1"/>
          </p:cNvSpPr>
          <p:nvPr>
            <p:ph idx="1"/>
          </p:nvPr>
        </p:nvSpPr>
        <p:spPr>
          <a:xfrm>
            <a:off x="259491" y="1915298"/>
            <a:ext cx="11615351" cy="4843848"/>
          </a:xfrm>
        </p:spPr>
        <p:txBody>
          <a:bodyPr>
            <a:normAutofit fontScale="55000" lnSpcReduction="20000"/>
          </a:bodyPr>
          <a:lstStyle/>
          <a:p>
            <a:r>
              <a:rPr lang="en-US" sz="4400" dirty="0"/>
              <a:t>Research is </a:t>
            </a:r>
            <a:r>
              <a:rPr lang="en-US" sz="4400" b="1" dirty="0"/>
              <a:t>very limited</a:t>
            </a:r>
            <a:r>
              <a:rPr lang="en-US" sz="4400" dirty="0"/>
              <a:t>, and varies in terms of focus on ID/DD/Autism, and much is from outside of the U.S.</a:t>
            </a:r>
          </a:p>
          <a:p>
            <a:endParaRPr lang="en-US" sz="4400" dirty="0"/>
          </a:p>
          <a:p>
            <a:r>
              <a:rPr lang="en-US" sz="4400" dirty="0"/>
              <a:t>Research from Australia (</a:t>
            </a:r>
            <a:r>
              <a:rPr lang="en-US" sz="4400" dirty="0" err="1"/>
              <a:t>Fogdan</a:t>
            </a:r>
            <a:r>
              <a:rPr lang="en-US" sz="4400" dirty="0"/>
              <a:t> et al. 2016) suggests similar rates of overall offending compared to community samples, but higher rates of violent and sexual offense perpetration and victimization (ID)</a:t>
            </a:r>
          </a:p>
          <a:p>
            <a:pPr lvl="1"/>
            <a:r>
              <a:rPr lang="en-US" sz="4400" dirty="0"/>
              <a:t>Co-occurring mental illness doubled the risk of perpetration and victimization</a:t>
            </a:r>
          </a:p>
          <a:p>
            <a:pPr lvl="1"/>
            <a:endParaRPr lang="en-US" sz="4400" dirty="0"/>
          </a:p>
          <a:p>
            <a:r>
              <a:rPr lang="en-US" sz="4400" dirty="0"/>
              <a:t>Research on adults with autism found that during a 12-18 month period, 16% of the sample had a police contact.  The most common reason was aggressive behavior (Tint et al. 2017)</a:t>
            </a:r>
          </a:p>
          <a:p>
            <a:endParaRPr lang="en-US" sz="4400" dirty="0"/>
          </a:p>
          <a:p>
            <a:r>
              <a:rPr lang="en-US" sz="4400" dirty="0"/>
              <a:t>In the U.S., almost 20% of youth with autism report having police contact by age 21, almost 5% had been arrested (</a:t>
            </a:r>
            <a:r>
              <a:rPr lang="en-US" sz="4400" dirty="0" err="1"/>
              <a:t>Rava</a:t>
            </a:r>
            <a:r>
              <a:rPr lang="en-US" sz="4400" dirty="0"/>
              <a:t> et al. 2017)</a:t>
            </a:r>
          </a:p>
          <a:p>
            <a:endParaRPr lang="en-US" sz="2400" dirty="0"/>
          </a:p>
        </p:txBody>
      </p:sp>
    </p:spTree>
    <p:extLst>
      <p:ext uri="{BB962C8B-B14F-4D97-AF65-F5344CB8AC3E}">
        <p14:creationId xmlns:p14="http://schemas.microsoft.com/office/powerpoint/2010/main" val="22228958"/>
      </p:ext>
    </p:extLst>
  </p:cSld>
  <p:clrMapOvr>
    <a:masterClrMapping/>
  </p:clrMapOvr>
</p:sld>
</file>

<file path=ppt/theme/theme1.xml><?xml version="1.0" encoding="utf-8"?>
<a:theme xmlns:a="http://schemas.openxmlformats.org/drawingml/2006/main" name="BJA PPT Template_October 2017_Approved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A40385DBE87748A5633CB912664473" ma:contentTypeVersion="13" ma:contentTypeDescription="Create a new document." ma:contentTypeScope="" ma:versionID="11b4a29ab546781d632ba43035a6e22a">
  <xsd:schema xmlns:xsd="http://www.w3.org/2001/XMLSchema" xmlns:xs="http://www.w3.org/2001/XMLSchema" xmlns:p="http://schemas.microsoft.com/office/2006/metadata/properties" xmlns:ns1="http://schemas.microsoft.com/sharepoint/v3" xmlns:ns2="2f58c769-8e9f-4e31-80bb-a01be6c246ef" xmlns:ns3="fa413230-40af-422b-9bf7-aa73e2a3bb14" targetNamespace="http://schemas.microsoft.com/office/2006/metadata/properties" ma:root="true" ma:fieldsID="9f79d9ecf32e77322660312445ba288c" ns1:_="" ns2:_="" ns3:_="">
    <xsd:import namespace="http://schemas.microsoft.com/sharepoint/v3"/>
    <xsd:import namespace="2f58c769-8e9f-4e31-80bb-a01be6c246ef"/>
    <xsd:import namespace="fa413230-40af-422b-9bf7-aa73e2a3b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58c769-8e9f-4e31-80bb-a01be6c24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413230-40af-422b-9bf7-aa73e2a3bb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F4D203D-4DAA-402B-AFE0-E85DA48A1233}"/>
</file>

<file path=customXml/itemProps2.xml><?xml version="1.0" encoding="utf-8"?>
<ds:datastoreItem xmlns:ds="http://schemas.openxmlformats.org/officeDocument/2006/customXml" ds:itemID="{0A264C24-980D-4F6F-B50B-84B9A00C65F6}"/>
</file>

<file path=customXml/itemProps3.xml><?xml version="1.0" encoding="utf-8"?>
<ds:datastoreItem xmlns:ds="http://schemas.openxmlformats.org/officeDocument/2006/customXml" ds:itemID="{BA62D30E-576D-46AE-9986-EBE298F4004D}"/>
</file>

<file path=docProps/app.xml><?xml version="1.0" encoding="utf-8"?>
<Properties xmlns="http://schemas.openxmlformats.org/officeDocument/2006/extended-properties" xmlns:vt="http://schemas.openxmlformats.org/officeDocument/2006/docPropsVTypes">
  <TotalTime>8</TotalTime>
  <Words>4499</Words>
  <Application>Microsoft Office PowerPoint</Application>
  <PresentationFormat>Widescreen</PresentationFormat>
  <Paragraphs>390</Paragraphs>
  <Slides>50</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Roboto</vt:lpstr>
      <vt:lpstr>BJA PPT Template_October 2017_Approved_2</vt:lpstr>
      <vt:lpstr>Office Theme</vt:lpstr>
      <vt:lpstr>Research to Improve Law Enforcement Responses to Persons with Mental Illnesses and Intellectual/Developmental Disabilities </vt:lpstr>
      <vt:lpstr>Acknowledgements: Serving Safely</vt:lpstr>
      <vt:lpstr>Acknowledgements: BJA</vt:lpstr>
      <vt:lpstr>Acknowledgements: Serving Safely Research &amp; Evaluation Committee</vt:lpstr>
      <vt:lpstr>Overview</vt:lpstr>
      <vt:lpstr>The Context</vt:lpstr>
      <vt:lpstr>Police contact with persons with serious mental illnesses: The extent of involvement</vt:lpstr>
      <vt:lpstr>Police contact with persons with serious mental illnesses: What happens to people</vt:lpstr>
      <vt:lpstr>Police contact with individuals with I/DD</vt:lpstr>
      <vt:lpstr>Police contact with individuals with I/DD</vt:lpstr>
      <vt:lpstr>Police contact with individuals with I/DD</vt:lpstr>
      <vt:lpstr>Models &amp; strategies</vt:lpstr>
      <vt:lpstr>Approach </vt:lpstr>
      <vt:lpstr>MODELS to improve law enforcement response </vt:lpstr>
      <vt:lpstr>Mobile Crisis Teams</vt:lpstr>
      <vt:lpstr>Evidence: Mobile Crisis Teams</vt:lpstr>
      <vt:lpstr>Research Recommendations </vt:lpstr>
      <vt:lpstr> Elements</vt:lpstr>
      <vt:lpstr>The Crisis Intervention Team Model: Evidence </vt:lpstr>
      <vt:lpstr>Recommendations for CIT Research</vt:lpstr>
      <vt:lpstr>Co-Responder Teams (aka Street Triage, PACER)</vt:lpstr>
      <vt:lpstr>Co-Responder Teams: Evidence</vt:lpstr>
      <vt:lpstr>Co-Responder Teams: Evidence</vt:lpstr>
      <vt:lpstr>Co-Responder Teams: Evidence</vt:lpstr>
      <vt:lpstr>Co-Responder Teams: Recommendations for research</vt:lpstr>
      <vt:lpstr>EMS/Ambulance-Based Response</vt:lpstr>
      <vt:lpstr>EMS/Ambulance-Based Response: Evidence</vt:lpstr>
      <vt:lpstr>Research Recommendations</vt:lpstr>
      <vt:lpstr>Linkage / Case Management / High Utilizer Teams</vt:lpstr>
      <vt:lpstr>Program Descriptions</vt:lpstr>
      <vt:lpstr>Evidence on Linkage / Case Management / High Utilizer Teams</vt:lpstr>
      <vt:lpstr>Recommendations for Research </vt:lpstr>
      <vt:lpstr>Mental Health Flag / Phone Support</vt:lpstr>
      <vt:lpstr>Research to date on Mental Health Flagging Approaches</vt:lpstr>
      <vt:lpstr>Research to date on Mental Health Flagging Approaches</vt:lpstr>
      <vt:lpstr>Research to date on Mental Health Flagging Approaches</vt:lpstr>
      <vt:lpstr>Recommendations for Research</vt:lpstr>
      <vt:lpstr>Stand-Alone Mental Health / De-Escalation Training</vt:lpstr>
      <vt:lpstr>Research on Stand-Alone Mental Health / De-Escalation Training</vt:lpstr>
      <vt:lpstr>Research on Stand-Alone Mental Health / De-Escalation Training</vt:lpstr>
      <vt:lpstr>Stand-Alone Trainings: I/DD Specific</vt:lpstr>
      <vt:lpstr>Research Recommendations </vt:lpstr>
      <vt:lpstr>I/DD-Specific Models and Strategies</vt:lpstr>
      <vt:lpstr>Recommendations for Research</vt:lpstr>
      <vt:lpstr>Promising Common Themes  </vt:lpstr>
      <vt:lpstr>Thank you!  Questions?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Improve Law Enforcement Responses to Persons with Mental Illnesses and Intellectual/Developmental Disabilities</dc:title>
  <dc:creator>amy watson</dc:creator>
  <cp:lastModifiedBy>Fryer, Maria</cp:lastModifiedBy>
  <cp:revision>2</cp:revision>
  <dcterms:created xsi:type="dcterms:W3CDTF">2019-07-11T15:58:32Z</dcterms:created>
  <dcterms:modified xsi:type="dcterms:W3CDTF">2019-08-28T12:52:22Z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0x010100FCA40385DBE87748A5633CB912664473</vt:lpwstr>
  </property>
</Properties>
</file>